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2"/>
  </p:notesMasterIdLst>
  <p:sldIdLst>
    <p:sldId id="256" r:id="rId2"/>
    <p:sldId id="463" r:id="rId3"/>
    <p:sldId id="688" r:id="rId4"/>
    <p:sldId id="701" r:id="rId5"/>
    <p:sldId id="702" r:id="rId6"/>
    <p:sldId id="703" r:id="rId7"/>
    <p:sldId id="750" r:id="rId8"/>
    <p:sldId id="713" r:id="rId9"/>
    <p:sldId id="751" r:id="rId10"/>
    <p:sldId id="714" r:id="rId11"/>
    <p:sldId id="716" r:id="rId12"/>
    <p:sldId id="752" r:id="rId13"/>
    <p:sldId id="721" r:id="rId14"/>
    <p:sldId id="722" r:id="rId15"/>
    <p:sldId id="477" r:id="rId16"/>
    <p:sldId id="399" r:id="rId17"/>
    <p:sldId id="409" r:id="rId18"/>
    <p:sldId id="481" r:id="rId19"/>
    <p:sldId id="482" r:id="rId20"/>
    <p:sldId id="50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75" autoAdjust="0"/>
    <p:restoredTop sz="95326" autoAdjust="0"/>
  </p:normalViewPr>
  <p:slideViewPr>
    <p:cSldViewPr snapToGrid="0">
      <p:cViewPr varScale="1">
        <p:scale>
          <a:sx n="81" d="100"/>
          <a:sy n="81" d="100"/>
        </p:scale>
        <p:origin x="989"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image1.png>
</file>

<file path=ppt/media/image10.jpeg>
</file>

<file path=ppt/media/image11.jpeg>
</file>

<file path=ppt/media/image12.tiff>
</file>

<file path=ppt/media/image13.tiff>
</file>

<file path=ppt/media/image14.tiff>
</file>

<file path=ppt/media/image15.tiff>
</file>

<file path=ppt/media/image16.jpeg>
</file>

<file path=ppt/media/image17.jpg>
</file>

<file path=ppt/media/image18.jpg>
</file>

<file path=ppt/media/image19.jpg>
</file>

<file path=ppt/media/image2.png>
</file>

<file path=ppt/media/image20.png>
</file>

<file path=ppt/media/image3.jpeg>
</file>

<file path=ppt/media/image4.png>
</file>

<file path=ppt/media/image5.png>
</file>

<file path=ppt/media/image6.jpe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3/24/2022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2</a:t>
            </a:fld>
            <a:endParaRPr lang="en-US"/>
          </a:p>
        </p:txBody>
      </p:sp>
    </p:spTree>
    <p:extLst>
      <p:ext uri="{BB962C8B-B14F-4D97-AF65-F5344CB8AC3E}">
        <p14:creationId xmlns:p14="http://schemas.microsoft.com/office/powerpoint/2010/main" val="3462871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76386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3/24/2022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3/24/2022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3/24/2022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3/24/2022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help.sap.com/viewer/a7b390faab1140c087b8926571e942b7/7.51.4/en-US/5ea913a6ddb842e9afd6decb84261fcf.html" TargetMode="External"/><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tiff"/><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4.tiff"/><Relationship Id="rId5" Type="http://schemas.openxmlformats.org/officeDocument/2006/relationships/image" Target="../media/image13.tiff"/><Relationship Id="rId10" Type="http://schemas.openxmlformats.org/officeDocument/2006/relationships/image" Target="../media/image2.png"/><Relationship Id="rId4" Type="http://schemas.openxmlformats.org/officeDocument/2006/relationships/image" Target="../media/image12.tiff"/><Relationship Id="rId9" Type="http://schemas.openxmlformats.org/officeDocument/2006/relationships/hyperlink" Target="https://anubhavtrainings.com/" TargetMode="External"/></Relationships>
</file>

<file path=ppt/slides/_rels/slide19.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17.jpg"/><Relationship Id="rId7" Type="http://schemas.openxmlformats.org/officeDocument/2006/relationships/image" Target="../media/image19.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18.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Rectangle 6">
            <a:extLst>
              <a:ext uri="{FF2B5EF4-FFF2-40B4-BE49-F238E27FC236}">
                <a16:creationId xmlns:a16="http://schemas.microsoft.com/office/drawing/2014/main" id="{2B236B0C-CCFC-4865-82E6-D5B31E09F662}"/>
              </a:ext>
            </a:extLst>
          </p:cNvPr>
          <p:cNvSpPr/>
          <p:nvPr/>
        </p:nvSpPr>
        <p:spPr>
          <a:xfrm>
            <a:off x="0" y="9939"/>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7420EACB-8B27-48F3-B0A4-C392EDA08B28}"/>
              </a:ext>
            </a:extLst>
          </p:cNvPr>
          <p:cNvSpPr txBox="1"/>
          <p:nvPr/>
        </p:nvSpPr>
        <p:spPr>
          <a:xfrm>
            <a:off x="122712" y="154049"/>
            <a:ext cx="10822379" cy="1754326"/>
          </a:xfrm>
          <a:prstGeom prst="rect">
            <a:avLst/>
          </a:prstGeom>
          <a:noFill/>
        </p:spPr>
        <p:txBody>
          <a:bodyPr wrap="square" rtlCol="0">
            <a:spAutoFit/>
          </a:body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17" name="TextBox 16">
            <a:extLst>
              <a:ext uri="{FF2B5EF4-FFF2-40B4-BE49-F238E27FC236}">
                <a16:creationId xmlns:a16="http://schemas.microsoft.com/office/drawing/2014/main" id="{C2FC107D-59AF-4479-84A9-3FD91FCA8EE9}"/>
              </a:ext>
            </a:extLst>
          </p:cNvPr>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 &amp; Shekhar Vedi</a:t>
            </a:r>
          </a:p>
        </p:txBody>
      </p:sp>
      <p:pic>
        <p:nvPicPr>
          <p:cNvPr id="18" name="Picture 17">
            <a:extLst>
              <a:ext uri="{FF2B5EF4-FFF2-40B4-BE49-F238E27FC236}">
                <a16:creationId xmlns:a16="http://schemas.microsoft.com/office/drawing/2014/main" id="{57B194EF-BAE7-40EE-9ED8-5CFA03B61A4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19" name="TextBox 18">
            <a:extLst>
              <a:ext uri="{FF2B5EF4-FFF2-40B4-BE49-F238E27FC236}">
                <a16:creationId xmlns:a16="http://schemas.microsoft.com/office/drawing/2014/main" id="{52CD6BA4-744F-42D6-BF13-89CC76FB8627}"/>
              </a:ext>
            </a:extLst>
          </p:cNvPr>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23</a:t>
            </a:r>
          </a:p>
        </p:txBody>
      </p:sp>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Tools</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graphicFrame>
        <p:nvGraphicFramePr>
          <p:cNvPr id="3" name="Table 2">
            <a:extLst>
              <a:ext uri="{FF2B5EF4-FFF2-40B4-BE49-F238E27FC236}">
                <a16:creationId xmlns:a16="http://schemas.microsoft.com/office/drawing/2014/main" id="{1DDE93C3-C2BE-4CD2-9477-33BC9FEFC2A0}"/>
              </a:ext>
            </a:extLst>
          </p:cNvPr>
          <p:cNvGraphicFramePr>
            <a:graphicFrameLocks noGrp="1"/>
          </p:cNvGraphicFramePr>
          <p:nvPr>
            <p:extLst/>
          </p:nvPr>
        </p:nvGraphicFramePr>
        <p:xfrm>
          <a:off x="277697" y="829826"/>
          <a:ext cx="11175394" cy="4303020"/>
        </p:xfrm>
        <a:graphic>
          <a:graphicData uri="http://schemas.openxmlformats.org/drawingml/2006/table">
            <a:tbl>
              <a:tblPr firstRow="1" bandRow="1">
                <a:tableStyleId>{5C22544A-7EE6-4342-B048-85BDC9FD1C3A}</a:tableStyleId>
              </a:tblPr>
              <a:tblGrid>
                <a:gridCol w="3021399">
                  <a:extLst>
                    <a:ext uri="{9D8B030D-6E8A-4147-A177-3AD203B41FA5}">
                      <a16:colId xmlns:a16="http://schemas.microsoft.com/office/drawing/2014/main" val="329858118"/>
                    </a:ext>
                  </a:extLst>
                </a:gridCol>
                <a:gridCol w="8153995">
                  <a:extLst>
                    <a:ext uri="{9D8B030D-6E8A-4147-A177-3AD203B41FA5}">
                      <a16:colId xmlns:a16="http://schemas.microsoft.com/office/drawing/2014/main" val="965105952"/>
                    </a:ext>
                  </a:extLst>
                </a:gridCol>
              </a:tblGrid>
              <a:tr h="496635">
                <a:tc>
                  <a:txBody>
                    <a:bodyPr/>
                    <a:lstStyle/>
                    <a:p>
                      <a:r>
                        <a:rPr lang="en-US" dirty="0"/>
                        <a:t>Support Tools</a:t>
                      </a:r>
                    </a:p>
                  </a:txBody>
                  <a:tcPr/>
                </a:tc>
                <a:tc>
                  <a:txBody>
                    <a:bodyPr/>
                    <a:lstStyle/>
                    <a:p>
                      <a:r>
                        <a:rPr lang="en-US" dirty="0"/>
                        <a:t>Usages</a:t>
                      </a:r>
                    </a:p>
                  </a:txBody>
                  <a:tcPr/>
                </a:tc>
                <a:extLst>
                  <a:ext uri="{0D108BD9-81ED-4DB2-BD59-A6C34878D82A}">
                    <a16:rowId xmlns:a16="http://schemas.microsoft.com/office/drawing/2014/main" val="621162162"/>
                  </a:ext>
                </a:extLst>
              </a:tr>
              <a:tr h="496635">
                <a:tc>
                  <a:txBody>
                    <a:bodyPr/>
                    <a:lstStyle/>
                    <a:p>
                      <a:r>
                        <a:rPr lang="en-US" sz="1600" dirty="0"/>
                        <a:t>F12 – Browser Console</a:t>
                      </a:r>
                    </a:p>
                  </a:txBody>
                  <a:tcPr/>
                </a:tc>
                <a:tc>
                  <a:txBody>
                    <a:bodyPr/>
                    <a:lstStyle/>
                    <a:p>
                      <a:r>
                        <a:rPr lang="en-US" sz="1600" dirty="0"/>
                        <a:t>Track network calls, Launchpad service</a:t>
                      </a:r>
                    </a:p>
                  </a:txBody>
                  <a:tcPr/>
                </a:tc>
                <a:extLst>
                  <a:ext uri="{0D108BD9-81ED-4DB2-BD59-A6C34878D82A}">
                    <a16:rowId xmlns:a16="http://schemas.microsoft.com/office/drawing/2014/main" val="610142648"/>
                  </a:ext>
                </a:extLst>
              </a:tr>
              <a:tr h="496635">
                <a:tc>
                  <a:txBody>
                    <a:bodyPr/>
                    <a:lstStyle/>
                    <a:p>
                      <a:r>
                        <a:rPr lang="en-US" sz="1600" dirty="0"/>
                        <a:t>/UI2/BE also SLG1</a:t>
                      </a:r>
                    </a:p>
                  </a:txBody>
                  <a:tcPr/>
                </a:tc>
                <a:tc>
                  <a:txBody>
                    <a:bodyPr/>
                    <a:lstStyle/>
                    <a:p>
                      <a:r>
                        <a:rPr lang="en-US" sz="1600" dirty="0"/>
                        <a:t>If the navigations from the launchpad to an application fails, the log is written in this </a:t>
                      </a:r>
                      <a:r>
                        <a:rPr lang="en-US" sz="1600" dirty="0" err="1"/>
                        <a:t>tcode</a:t>
                      </a:r>
                      <a:r>
                        <a:rPr lang="en-US" sz="1600" dirty="0"/>
                        <a:t>.</a:t>
                      </a:r>
                    </a:p>
                  </a:txBody>
                  <a:tcPr/>
                </a:tc>
                <a:extLst>
                  <a:ext uri="{0D108BD9-81ED-4DB2-BD59-A6C34878D82A}">
                    <a16:rowId xmlns:a16="http://schemas.microsoft.com/office/drawing/2014/main" val="1344434854"/>
                  </a:ext>
                </a:extLst>
              </a:tr>
              <a:tr h="496635">
                <a:tc>
                  <a:txBody>
                    <a:bodyPr/>
                    <a:lstStyle/>
                    <a:p>
                      <a:r>
                        <a:rPr lang="en-US" sz="1600" dirty="0"/>
                        <a:t>/</a:t>
                      </a:r>
                      <a:r>
                        <a:rPr lang="en-US" sz="1600" dirty="0" err="1"/>
                        <a:t>iwfnd</a:t>
                      </a:r>
                      <a:r>
                        <a:rPr lang="en-US" sz="1600" dirty="0"/>
                        <a:t>/</a:t>
                      </a:r>
                      <a:r>
                        <a:rPr lang="en-US" sz="1600" dirty="0" err="1"/>
                        <a:t>error_log</a:t>
                      </a:r>
                      <a:endParaRPr lang="en-US" sz="1600" dirty="0"/>
                    </a:p>
                  </a:txBody>
                  <a:tcPr/>
                </a:tc>
                <a:tc>
                  <a:txBody>
                    <a:bodyPr/>
                    <a:lstStyle/>
                    <a:p>
                      <a:r>
                        <a:rPr lang="en-US" sz="1600" dirty="0"/>
                        <a:t>Go and check all the issues related to our OData Service</a:t>
                      </a:r>
                    </a:p>
                  </a:txBody>
                  <a:tcPr/>
                </a:tc>
                <a:extLst>
                  <a:ext uri="{0D108BD9-81ED-4DB2-BD59-A6C34878D82A}">
                    <a16:rowId xmlns:a16="http://schemas.microsoft.com/office/drawing/2014/main" val="1857837731"/>
                  </a:ext>
                </a:extLst>
              </a:tr>
              <a:tr h="496635">
                <a:tc>
                  <a:txBody>
                    <a:bodyPr/>
                    <a:lstStyle/>
                    <a:p>
                      <a:r>
                        <a:rPr lang="en-US" sz="1600" dirty="0"/>
                        <a:t>SU53</a:t>
                      </a:r>
                    </a:p>
                  </a:txBody>
                  <a:tcPr/>
                </a:tc>
                <a:tc>
                  <a:txBody>
                    <a:bodyPr/>
                    <a:lstStyle/>
                    <a:p>
                      <a:r>
                        <a:rPr lang="en-US" sz="1600" dirty="0"/>
                        <a:t>Authorization trace, if a tile is not visible or inside an app we have some error related to permission</a:t>
                      </a:r>
                    </a:p>
                  </a:txBody>
                  <a:tcPr/>
                </a:tc>
                <a:extLst>
                  <a:ext uri="{0D108BD9-81ED-4DB2-BD59-A6C34878D82A}">
                    <a16:rowId xmlns:a16="http://schemas.microsoft.com/office/drawing/2014/main" val="1065924209"/>
                  </a:ext>
                </a:extLst>
              </a:tr>
              <a:tr h="496635">
                <a:tc>
                  <a:txBody>
                    <a:bodyPr/>
                    <a:lstStyle/>
                    <a:p>
                      <a:r>
                        <a:rPr lang="en-US" sz="1600" dirty="0"/>
                        <a:t>/UI2/FLIA – Fiori Launchpad Intent Analysis</a:t>
                      </a:r>
                    </a:p>
                  </a:txBody>
                  <a:tcPr/>
                </a:tc>
                <a:tc>
                  <a:txBody>
                    <a:bodyPr/>
                    <a:lstStyle/>
                    <a:p>
                      <a:r>
                        <a:rPr lang="en-US" sz="1600" dirty="0"/>
                        <a:t>We can check all the available intents which are assigned to catalogs and their status, also we can see if an intent is assigned to a user through role</a:t>
                      </a:r>
                    </a:p>
                  </a:txBody>
                  <a:tcPr/>
                </a:tc>
                <a:extLst>
                  <a:ext uri="{0D108BD9-81ED-4DB2-BD59-A6C34878D82A}">
                    <a16:rowId xmlns:a16="http://schemas.microsoft.com/office/drawing/2014/main" val="2474725975"/>
                  </a:ext>
                </a:extLst>
              </a:tr>
              <a:tr h="496635">
                <a:tc>
                  <a:txBody>
                    <a:bodyPr/>
                    <a:lstStyle/>
                    <a:p>
                      <a:r>
                        <a:rPr lang="en-US" sz="1600" dirty="0"/>
                        <a:t>/UI2/FLC – Fiori Launchpad Checks</a:t>
                      </a:r>
                    </a:p>
                  </a:txBody>
                  <a:tcPr/>
                </a:tc>
                <a:tc>
                  <a:txBody>
                    <a:bodyPr/>
                    <a:lstStyle/>
                    <a:p>
                      <a:r>
                        <a:rPr lang="en-US" sz="1600" dirty="0"/>
                        <a:t>All the potential issues related to Tile, Catalog, Groups, Target mappings, intents and apps</a:t>
                      </a:r>
                    </a:p>
                  </a:txBody>
                  <a:tcPr/>
                </a:tc>
                <a:extLst>
                  <a:ext uri="{0D108BD9-81ED-4DB2-BD59-A6C34878D82A}">
                    <a16:rowId xmlns:a16="http://schemas.microsoft.com/office/drawing/2014/main" val="2097429508"/>
                  </a:ext>
                </a:extLst>
              </a:tr>
              <a:tr h="496635">
                <a:tc>
                  <a:txBody>
                    <a:bodyPr/>
                    <a:lstStyle/>
                    <a:p>
                      <a:r>
                        <a:rPr lang="en-US" sz="1600" dirty="0"/>
                        <a:t>Report - /UI5/APP_INDEX_CALCULATE</a:t>
                      </a:r>
                    </a:p>
                  </a:txBody>
                  <a:tcPr/>
                </a:tc>
                <a:tc>
                  <a:txBody>
                    <a:bodyPr/>
                    <a:lstStyle/>
                    <a:p>
                      <a:r>
                        <a:rPr lang="en-US" sz="1600" dirty="0"/>
                        <a:t>Use to check whether calculation of application index performed or not.</a:t>
                      </a:r>
                    </a:p>
                  </a:txBody>
                  <a:tcPr/>
                </a:tc>
                <a:extLst>
                  <a:ext uri="{0D108BD9-81ED-4DB2-BD59-A6C34878D82A}">
                    <a16:rowId xmlns:a16="http://schemas.microsoft.com/office/drawing/2014/main" val="3925485938"/>
                  </a:ext>
                </a:extLst>
              </a:tr>
            </a:tbl>
          </a:graphicData>
        </a:graphic>
      </p:graphicFrame>
    </p:spTree>
    <p:extLst>
      <p:ext uri="{BB962C8B-B14F-4D97-AF65-F5344CB8AC3E}">
        <p14:creationId xmlns:p14="http://schemas.microsoft.com/office/powerpoint/2010/main" val="976757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Issues – Catalog and Group / Tile Errors</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graphicFrame>
        <p:nvGraphicFramePr>
          <p:cNvPr id="2" name="Table 1">
            <a:extLst>
              <a:ext uri="{FF2B5EF4-FFF2-40B4-BE49-F238E27FC236}">
                <a16:creationId xmlns:a16="http://schemas.microsoft.com/office/drawing/2014/main" id="{22550EAF-1C91-4470-ACAB-1A2A8ABB9319}"/>
              </a:ext>
            </a:extLst>
          </p:cNvPr>
          <p:cNvGraphicFramePr>
            <a:graphicFrameLocks noGrp="1"/>
          </p:cNvGraphicFramePr>
          <p:nvPr>
            <p:extLst/>
          </p:nvPr>
        </p:nvGraphicFramePr>
        <p:xfrm>
          <a:off x="277091" y="915920"/>
          <a:ext cx="11443854" cy="5840590"/>
        </p:xfrm>
        <a:graphic>
          <a:graphicData uri="http://schemas.openxmlformats.org/drawingml/2006/table">
            <a:tbl>
              <a:tblPr firstRow="1" bandRow="1">
                <a:tableStyleId>{5C22544A-7EE6-4342-B048-85BDC9FD1C3A}</a:tableStyleId>
              </a:tblPr>
              <a:tblGrid>
                <a:gridCol w="3814618">
                  <a:extLst>
                    <a:ext uri="{9D8B030D-6E8A-4147-A177-3AD203B41FA5}">
                      <a16:colId xmlns:a16="http://schemas.microsoft.com/office/drawing/2014/main" val="2043390419"/>
                    </a:ext>
                  </a:extLst>
                </a:gridCol>
                <a:gridCol w="3814618">
                  <a:extLst>
                    <a:ext uri="{9D8B030D-6E8A-4147-A177-3AD203B41FA5}">
                      <a16:colId xmlns:a16="http://schemas.microsoft.com/office/drawing/2014/main" val="3221686606"/>
                    </a:ext>
                  </a:extLst>
                </a:gridCol>
                <a:gridCol w="3814618">
                  <a:extLst>
                    <a:ext uri="{9D8B030D-6E8A-4147-A177-3AD203B41FA5}">
                      <a16:colId xmlns:a16="http://schemas.microsoft.com/office/drawing/2014/main" val="3459769361"/>
                    </a:ext>
                  </a:extLst>
                </a:gridCol>
              </a:tblGrid>
              <a:tr h="625574">
                <a:tc>
                  <a:txBody>
                    <a:bodyPr/>
                    <a:lstStyle/>
                    <a:p>
                      <a:r>
                        <a:rPr lang="en-US" sz="1600" dirty="0"/>
                        <a:t>Issue</a:t>
                      </a:r>
                    </a:p>
                  </a:txBody>
                  <a:tcPr/>
                </a:tc>
                <a:tc>
                  <a:txBody>
                    <a:bodyPr/>
                    <a:lstStyle/>
                    <a:p>
                      <a:r>
                        <a:rPr lang="en-US" sz="1600" dirty="0"/>
                        <a:t>Reasons</a:t>
                      </a:r>
                    </a:p>
                  </a:txBody>
                  <a:tcPr/>
                </a:tc>
                <a:tc>
                  <a:txBody>
                    <a:bodyPr/>
                    <a:lstStyle/>
                    <a:p>
                      <a:r>
                        <a:rPr lang="en-US" sz="1600" dirty="0"/>
                        <a:t>Proposed Solution</a:t>
                      </a:r>
                    </a:p>
                  </a:txBody>
                  <a:tcPr/>
                </a:tc>
                <a:extLst>
                  <a:ext uri="{0D108BD9-81ED-4DB2-BD59-A6C34878D82A}">
                    <a16:rowId xmlns:a16="http://schemas.microsoft.com/office/drawing/2014/main" val="152082293"/>
                  </a:ext>
                </a:extLst>
              </a:tr>
              <a:tr h="625574">
                <a:tc>
                  <a:txBody>
                    <a:bodyPr/>
                    <a:lstStyle/>
                    <a:p>
                      <a:r>
                        <a:rPr lang="en-US" sz="1600" dirty="0"/>
                        <a:t>A tile is displayed with an error “Cannot Load Tile”</a:t>
                      </a:r>
                    </a:p>
                  </a:txBody>
                  <a:tcPr/>
                </a:tc>
                <a:tc>
                  <a:txBody>
                    <a:bodyPr/>
                    <a:lstStyle/>
                    <a:p>
                      <a:r>
                        <a:rPr lang="en-US" sz="1600" dirty="0"/>
                        <a:t>The tile was deleted from the Catalog and it was referenced in the group.</a:t>
                      </a:r>
                    </a:p>
                    <a:p>
                      <a:r>
                        <a:rPr lang="en-US" sz="1600" dirty="0"/>
                        <a:t>It’s a backend catalog and not yet replicated</a:t>
                      </a:r>
                    </a:p>
                  </a:txBody>
                  <a:tcPr/>
                </a:tc>
                <a:tc>
                  <a:txBody>
                    <a:bodyPr/>
                    <a:lstStyle/>
                    <a:p>
                      <a:r>
                        <a:rPr lang="en-US" sz="1600" dirty="0"/>
                        <a:t>You need to Replicate the backend catalogs.</a:t>
                      </a:r>
                    </a:p>
                    <a:p>
                      <a:r>
                        <a:rPr lang="en-US" sz="1600" dirty="0"/>
                        <a:t>Delete the reference from the group from where we referred it.</a:t>
                      </a:r>
                    </a:p>
                  </a:txBody>
                  <a:tcPr/>
                </a:tc>
                <a:extLst>
                  <a:ext uri="{0D108BD9-81ED-4DB2-BD59-A6C34878D82A}">
                    <a16:rowId xmlns:a16="http://schemas.microsoft.com/office/drawing/2014/main" val="87768647"/>
                  </a:ext>
                </a:extLst>
              </a:tr>
              <a:tr h="625574">
                <a:tc>
                  <a:txBody>
                    <a:bodyPr/>
                    <a:lstStyle/>
                    <a:p>
                      <a:r>
                        <a:rPr lang="en-US" sz="1600" dirty="0"/>
                        <a:t>A tile is not displayed</a:t>
                      </a:r>
                    </a:p>
                  </a:txBody>
                  <a:tcPr/>
                </a:tc>
                <a:tc>
                  <a:txBody>
                    <a:bodyPr/>
                    <a:lstStyle/>
                    <a:p>
                      <a:r>
                        <a:rPr lang="en-US" sz="1600" dirty="0"/>
                        <a:t>The tile has no matching target mapping.</a:t>
                      </a:r>
                    </a:p>
                    <a:p>
                      <a:endParaRPr lang="en-US" sz="1600" dirty="0"/>
                    </a:p>
                    <a:p>
                      <a:r>
                        <a:rPr lang="en-US" sz="1600" dirty="0"/>
                        <a:t>The tile is reference from standard content and the reference is broken.</a:t>
                      </a:r>
                    </a:p>
                  </a:txBody>
                  <a:tcPr/>
                </a:tc>
                <a:tc>
                  <a:txBody>
                    <a:bodyPr/>
                    <a:lstStyle/>
                    <a:p>
                      <a:r>
                        <a:rPr lang="en-US" sz="1600" dirty="0"/>
                        <a:t>Fiori launchpad Internet analysis and check for the target mapping - /UI2/FLIA</a:t>
                      </a:r>
                    </a:p>
                    <a:p>
                      <a:r>
                        <a:rPr lang="en-US" sz="1600" dirty="0"/>
                        <a:t>Use Fiori Launchpad checks to find issues on missing/broken target mappings.</a:t>
                      </a:r>
                    </a:p>
                  </a:txBody>
                  <a:tcPr/>
                </a:tc>
                <a:extLst>
                  <a:ext uri="{0D108BD9-81ED-4DB2-BD59-A6C34878D82A}">
                    <a16:rowId xmlns:a16="http://schemas.microsoft.com/office/drawing/2014/main" val="1281705956"/>
                  </a:ext>
                </a:extLst>
              </a:tr>
              <a:tr h="625574">
                <a:tc>
                  <a:txBody>
                    <a:bodyPr/>
                    <a:lstStyle/>
                    <a:p>
                      <a:r>
                        <a:rPr lang="en-US" sz="1600" dirty="0"/>
                        <a:t>A group or catalog is not displayed</a:t>
                      </a:r>
                    </a:p>
                  </a:txBody>
                  <a:tcPr/>
                </a:tc>
                <a:tc>
                  <a:txBody>
                    <a:bodyPr/>
                    <a:lstStyle/>
                    <a:p>
                      <a:r>
                        <a:rPr lang="en-US" sz="1600" dirty="0"/>
                        <a:t>The catalog and group is not assigned to a PFCG Role</a:t>
                      </a:r>
                    </a:p>
                  </a:txBody>
                  <a:tcPr/>
                </a:tc>
                <a:tc>
                  <a:txBody>
                    <a:bodyPr/>
                    <a:lstStyle/>
                    <a:p>
                      <a:r>
                        <a:rPr lang="en-US" sz="1600" dirty="0"/>
                        <a:t>Use /UI2/FLPC </a:t>
                      </a:r>
                    </a:p>
                  </a:txBody>
                  <a:tcPr/>
                </a:tc>
                <a:extLst>
                  <a:ext uri="{0D108BD9-81ED-4DB2-BD59-A6C34878D82A}">
                    <a16:rowId xmlns:a16="http://schemas.microsoft.com/office/drawing/2014/main" val="1763569385"/>
                  </a:ext>
                </a:extLst>
              </a:tr>
              <a:tr h="625574">
                <a:tc>
                  <a:txBody>
                    <a:bodyPr/>
                    <a:lstStyle/>
                    <a:p>
                      <a:r>
                        <a:rPr lang="en-US" sz="1600" dirty="0"/>
                        <a:t>Intent Does not exist</a:t>
                      </a:r>
                    </a:p>
                  </a:txBody>
                  <a:tcPr/>
                </a:tc>
                <a:tc>
                  <a:txBody>
                    <a:bodyPr/>
                    <a:lstStyle/>
                    <a:p>
                      <a:r>
                        <a:rPr lang="en-US" sz="1600" dirty="0"/>
                        <a:t>Warning in the application log</a:t>
                      </a:r>
                    </a:p>
                  </a:txBody>
                  <a:tcPr/>
                </a:tc>
                <a:tc>
                  <a:txBody>
                    <a:bodyPr/>
                    <a:lstStyle/>
                    <a:p>
                      <a:r>
                        <a:rPr lang="en-US" sz="1600" dirty="0"/>
                        <a:t>Make sure that the intent referred to in </a:t>
                      </a:r>
                      <a:r>
                        <a:rPr lang="en-US" sz="1600" dirty="0" err="1"/>
                        <a:t>url</a:t>
                      </a:r>
                      <a:r>
                        <a:rPr lang="en-US" sz="1600" dirty="0"/>
                        <a:t> which exist</a:t>
                      </a:r>
                    </a:p>
                  </a:txBody>
                  <a:tcPr/>
                </a:tc>
                <a:extLst>
                  <a:ext uri="{0D108BD9-81ED-4DB2-BD59-A6C34878D82A}">
                    <a16:rowId xmlns:a16="http://schemas.microsoft.com/office/drawing/2014/main" val="2328991211"/>
                  </a:ext>
                </a:extLst>
              </a:tr>
              <a:tr h="625574">
                <a:tc>
                  <a:txBody>
                    <a:bodyPr/>
                    <a:lstStyle/>
                    <a:p>
                      <a:r>
                        <a:rPr lang="en-US" sz="1600" dirty="0"/>
                        <a:t>Tile is not visible to user, when we check role, the roles is assigned with the catalog</a:t>
                      </a:r>
                    </a:p>
                  </a:txBody>
                  <a:tcPr/>
                </a:tc>
                <a:tc>
                  <a:txBody>
                    <a:bodyPr/>
                    <a:lstStyle/>
                    <a:p>
                      <a:r>
                        <a:rPr lang="en-US" sz="1600" dirty="0"/>
                        <a:t>Until the tile is not added to group it will not appear by default</a:t>
                      </a:r>
                    </a:p>
                  </a:txBody>
                  <a:tcPr/>
                </a:tc>
                <a:tc>
                  <a:txBody>
                    <a:bodyPr/>
                    <a:lstStyle/>
                    <a:p>
                      <a:r>
                        <a:rPr lang="en-US" sz="1600" dirty="0"/>
                        <a:t>User need to go to app finder and search for it.</a:t>
                      </a:r>
                    </a:p>
                  </a:txBody>
                  <a:tcPr/>
                </a:tc>
                <a:extLst>
                  <a:ext uri="{0D108BD9-81ED-4DB2-BD59-A6C34878D82A}">
                    <a16:rowId xmlns:a16="http://schemas.microsoft.com/office/drawing/2014/main" val="383983305"/>
                  </a:ext>
                </a:extLst>
              </a:tr>
              <a:tr h="625574">
                <a:tc>
                  <a:txBody>
                    <a:bodyPr/>
                    <a:lstStyle/>
                    <a:p>
                      <a:r>
                        <a:rPr lang="en-US" sz="1600" dirty="0"/>
                        <a:t>If the app is loading old version after an upgrade</a:t>
                      </a:r>
                    </a:p>
                  </a:txBody>
                  <a:tcPr/>
                </a:tc>
                <a:tc>
                  <a:txBody>
                    <a:bodyPr/>
                    <a:lstStyle/>
                    <a:p>
                      <a:r>
                        <a:rPr lang="en-US" sz="1600" dirty="0"/>
                        <a:t>Cache issue, app index was not calculated properly</a:t>
                      </a:r>
                    </a:p>
                    <a:p>
                      <a:r>
                        <a:rPr lang="en-US" sz="1600" dirty="0"/>
                        <a:t>Half deployed app, due to transport</a:t>
                      </a:r>
                    </a:p>
                  </a:txBody>
                  <a:tcPr/>
                </a:tc>
                <a:tc>
                  <a:txBody>
                    <a:bodyPr/>
                    <a:lstStyle/>
                    <a:p>
                      <a:r>
                        <a:rPr lang="en-US" sz="1600" dirty="0"/>
                        <a:t>Run the report /UI2/APP_INDEX_CALCULATE</a:t>
                      </a:r>
                    </a:p>
                    <a:p>
                      <a:r>
                        <a:rPr lang="en-US" sz="1600" dirty="0"/>
                        <a:t>Deploy /UI5/UI5_REPOSITORY_LOAD</a:t>
                      </a:r>
                    </a:p>
                  </a:txBody>
                  <a:tcPr/>
                </a:tc>
                <a:extLst>
                  <a:ext uri="{0D108BD9-81ED-4DB2-BD59-A6C34878D82A}">
                    <a16:rowId xmlns:a16="http://schemas.microsoft.com/office/drawing/2014/main" val="1420255867"/>
                  </a:ext>
                </a:extLst>
              </a:tr>
              <a:tr h="625574">
                <a:tc>
                  <a:txBody>
                    <a:bodyPr/>
                    <a:lstStyle/>
                    <a:p>
                      <a:r>
                        <a:rPr lang="en-US" sz="1600" dirty="0"/>
                        <a:t>During app deployment in BAS, we get an error called virus profile is not active</a:t>
                      </a:r>
                    </a:p>
                  </a:txBody>
                  <a:tcPr/>
                </a:tc>
                <a:tc>
                  <a:txBody>
                    <a:bodyPr/>
                    <a:lstStyle/>
                    <a:p>
                      <a:endParaRPr lang="en-US" sz="1600" dirty="0"/>
                    </a:p>
                  </a:txBody>
                  <a:tcPr/>
                </a:tc>
                <a:tc>
                  <a:txBody>
                    <a:bodyPr/>
                    <a:lstStyle/>
                    <a:p>
                      <a:r>
                        <a:rPr lang="en-US" sz="1600" dirty="0"/>
                        <a:t>/IWFND/VIRUS_SCAN</a:t>
                      </a:r>
                    </a:p>
                  </a:txBody>
                  <a:tcPr/>
                </a:tc>
                <a:extLst>
                  <a:ext uri="{0D108BD9-81ED-4DB2-BD59-A6C34878D82A}">
                    <a16:rowId xmlns:a16="http://schemas.microsoft.com/office/drawing/2014/main" val="4099552417"/>
                  </a:ext>
                </a:extLst>
              </a:tr>
            </a:tbl>
          </a:graphicData>
        </a:graphic>
      </p:graphicFrame>
    </p:spTree>
    <p:extLst>
      <p:ext uri="{BB962C8B-B14F-4D97-AF65-F5344CB8AC3E}">
        <p14:creationId xmlns:p14="http://schemas.microsoft.com/office/powerpoint/2010/main" val="376265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Issues – Catalog and Group</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graphicFrame>
        <p:nvGraphicFramePr>
          <p:cNvPr id="2" name="Table 1">
            <a:extLst>
              <a:ext uri="{FF2B5EF4-FFF2-40B4-BE49-F238E27FC236}">
                <a16:creationId xmlns:a16="http://schemas.microsoft.com/office/drawing/2014/main" id="{22550EAF-1C91-4470-ACAB-1A2A8ABB9319}"/>
              </a:ext>
            </a:extLst>
          </p:cNvPr>
          <p:cNvGraphicFramePr>
            <a:graphicFrameLocks noGrp="1"/>
          </p:cNvGraphicFramePr>
          <p:nvPr>
            <p:extLst/>
          </p:nvPr>
        </p:nvGraphicFramePr>
        <p:xfrm>
          <a:off x="277091" y="915920"/>
          <a:ext cx="11841018" cy="2730654"/>
        </p:xfrm>
        <a:graphic>
          <a:graphicData uri="http://schemas.openxmlformats.org/drawingml/2006/table">
            <a:tbl>
              <a:tblPr firstRow="1" bandRow="1">
                <a:tableStyleId>{5C22544A-7EE6-4342-B048-85BDC9FD1C3A}</a:tableStyleId>
              </a:tblPr>
              <a:tblGrid>
                <a:gridCol w="3947006">
                  <a:extLst>
                    <a:ext uri="{9D8B030D-6E8A-4147-A177-3AD203B41FA5}">
                      <a16:colId xmlns:a16="http://schemas.microsoft.com/office/drawing/2014/main" val="2043390419"/>
                    </a:ext>
                  </a:extLst>
                </a:gridCol>
                <a:gridCol w="3947006">
                  <a:extLst>
                    <a:ext uri="{9D8B030D-6E8A-4147-A177-3AD203B41FA5}">
                      <a16:colId xmlns:a16="http://schemas.microsoft.com/office/drawing/2014/main" val="3221686606"/>
                    </a:ext>
                  </a:extLst>
                </a:gridCol>
                <a:gridCol w="3947006">
                  <a:extLst>
                    <a:ext uri="{9D8B030D-6E8A-4147-A177-3AD203B41FA5}">
                      <a16:colId xmlns:a16="http://schemas.microsoft.com/office/drawing/2014/main" val="3459769361"/>
                    </a:ext>
                  </a:extLst>
                </a:gridCol>
              </a:tblGrid>
              <a:tr h="696858">
                <a:tc>
                  <a:txBody>
                    <a:bodyPr/>
                    <a:lstStyle/>
                    <a:p>
                      <a:r>
                        <a:rPr lang="en-US" dirty="0"/>
                        <a:t>Issue</a:t>
                      </a:r>
                    </a:p>
                  </a:txBody>
                  <a:tcPr/>
                </a:tc>
                <a:tc>
                  <a:txBody>
                    <a:bodyPr/>
                    <a:lstStyle/>
                    <a:p>
                      <a:r>
                        <a:rPr lang="en-US" dirty="0"/>
                        <a:t>Reasons</a:t>
                      </a:r>
                    </a:p>
                  </a:txBody>
                  <a:tcPr/>
                </a:tc>
                <a:tc>
                  <a:txBody>
                    <a:bodyPr/>
                    <a:lstStyle/>
                    <a:p>
                      <a:r>
                        <a:rPr lang="en-US" dirty="0"/>
                        <a:t>Proposed Solution</a:t>
                      </a:r>
                    </a:p>
                  </a:txBody>
                  <a:tcPr/>
                </a:tc>
                <a:extLst>
                  <a:ext uri="{0D108BD9-81ED-4DB2-BD59-A6C34878D82A}">
                    <a16:rowId xmlns:a16="http://schemas.microsoft.com/office/drawing/2014/main" val="152082293"/>
                  </a:ext>
                </a:extLst>
              </a:tr>
              <a:tr h="696858">
                <a:tc>
                  <a:txBody>
                    <a:bodyPr/>
                    <a:lstStyle/>
                    <a:p>
                      <a:r>
                        <a:rPr lang="en-US" dirty="0"/>
                        <a:t>Click on the Tile and it does not load</a:t>
                      </a:r>
                    </a:p>
                  </a:txBody>
                  <a:tcPr/>
                </a:tc>
                <a:tc>
                  <a:txBody>
                    <a:bodyPr/>
                    <a:lstStyle/>
                    <a:p>
                      <a:r>
                        <a:rPr lang="en-US" dirty="0"/>
                        <a:t>Target mapping has incorrect configuration</a:t>
                      </a:r>
                    </a:p>
                  </a:txBody>
                  <a:tcPr/>
                </a:tc>
                <a:tc>
                  <a:txBody>
                    <a:bodyPr/>
                    <a:lstStyle/>
                    <a:p>
                      <a:r>
                        <a:rPr lang="en-US" dirty="0"/>
                        <a:t>Check the App in SICF and node must be active</a:t>
                      </a:r>
                    </a:p>
                  </a:txBody>
                  <a:tcPr/>
                </a:tc>
                <a:extLst>
                  <a:ext uri="{0D108BD9-81ED-4DB2-BD59-A6C34878D82A}">
                    <a16:rowId xmlns:a16="http://schemas.microsoft.com/office/drawing/2014/main" val="87768647"/>
                  </a:ext>
                </a:extLst>
              </a:tr>
              <a:tr h="696858">
                <a:tc>
                  <a:txBody>
                    <a:bodyPr/>
                    <a:lstStyle/>
                    <a:p>
                      <a:endParaRPr lang="en-US"/>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Underlaying OData service is failing</a:t>
                      </a:r>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ST22, /IWFND/ERROR_LOG</a:t>
                      </a:r>
                    </a:p>
                    <a:p>
                      <a:endParaRPr lang="en-US" dirty="0"/>
                    </a:p>
                  </a:txBody>
                  <a:tcPr/>
                </a:tc>
                <a:extLst>
                  <a:ext uri="{0D108BD9-81ED-4DB2-BD59-A6C34878D82A}">
                    <a16:rowId xmlns:a16="http://schemas.microsoft.com/office/drawing/2014/main" val="1281705956"/>
                  </a:ext>
                </a:extLst>
              </a:tr>
              <a:tr h="368858">
                <a:tc>
                  <a:txBody>
                    <a:bodyPr/>
                    <a:lstStyle/>
                    <a:p>
                      <a:endParaRPr lang="en-US"/>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App </a:t>
                      </a:r>
                      <a:r>
                        <a:rPr lang="en-US" dirty="0" err="1"/>
                        <a:t>iss</a:t>
                      </a:r>
                      <a:r>
                        <a:rPr lang="en-US" dirty="0"/>
                        <a:t> </a:t>
                      </a:r>
                      <a:r>
                        <a:rPr lang="en-US" dirty="0" err="1"/>
                        <a:t>ue</a:t>
                      </a:r>
                      <a:endParaRPr lang="en-US" dirty="0"/>
                    </a:p>
                    <a:p>
                      <a:endParaRPr lang="en-US" dirty="0"/>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Developer needs to investigate</a:t>
                      </a:r>
                    </a:p>
                    <a:p>
                      <a:endParaRPr lang="en-US" dirty="0"/>
                    </a:p>
                  </a:txBody>
                  <a:tcPr/>
                </a:tc>
                <a:extLst>
                  <a:ext uri="{0D108BD9-81ED-4DB2-BD59-A6C34878D82A}">
                    <a16:rowId xmlns:a16="http://schemas.microsoft.com/office/drawing/2014/main" val="1763569385"/>
                  </a:ext>
                </a:extLst>
              </a:tr>
            </a:tbl>
          </a:graphicData>
        </a:graphic>
      </p:graphicFrame>
      <p:sp>
        <p:nvSpPr>
          <p:cNvPr id="6" name="Rectangle 5">
            <a:extLst>
              <a:ext uri="{FF2B5EF4-FFF2-40B4-BE49-F238E27FC236}">
                <a16:creationId xmlns:a16="http://schemas.microsoft.com/office/drawing/2014/main" id="{1D14822F-178E-4A42-A2AB-336E48364096}"/>
              </a:ext>
            </a:extLst>
          </p:cNvPr>
          <p:cNvSpPr/>
          <p:nvPr/>
        </p:nvSpPr>
        <p:spPr>
          <a:xfrm>
            <a:off x="277091" y="4184072"/>
            <a:ext cx="11508509" cy="1477328"/>
          </a:xfrm>
          <a:prstGeom prst="rect">
            <a:avLst/>
          </a:prstGeom>
        </p:spPr>
        <p:txBody>
          <a:bodyPr wrap="square">
            <a:spAutoFit/>
          </a:bodyPr>
          <a:lstStyle/>
          <a:p>
            <a:endParaRPr lang="en-US" dirty="0"/>
          </a:p>
          <a:p>
            <a:endParaRPr lang="en-US" dirty="0"/>
          </a:p>
          <a:p>
            <a:r>
              <a:rPr lang="en-US" dirty="0">
                <a:hlinkClick r:id="rId3"/>
              </a:rPr>
              <a:t>https://help.sap.com/viewer/a7b390faab1140c087b8926571e942b7/7.51.4/en-US/5ea913a6ddb842e9afd6decb84261fcf.html</a:t>
            </a:r>
            <a:endParaRPr lang="en-US" dirty="0"/>
          </a:p>
          <a:p>
            <a:endParaRPr lang="en-US" dirty="0"/>
          </a:p>
        </p:txBody>
      </p:sp>
    </p:spTree>
    <p:extLst>
      <p:ext uri="{BB962C8B-B14F-4D97-AF65-F5344CB8AC3E}">
        <p14:creationId xmlns:p14="http://schemas.microsoft.com/office/powerpoint/2010/main" val="2486267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Translation</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sp>
        <p:nvSpPr>
          <p:cNvPr id="2" name="TextBox 1">
            <a:extLst>
              <a:ext uri="{FF2B5EF4-FFF2-40B4-BE49-F238E27FC236}">
                <a16:creationId xmlns:a16="http://schemas.microsoft.com/office/drawing/2014/main" id="{0FA37926-DA08-4CBC-9644-515A047E3124}"/>
              </a:ext>
            </a:extLst>
          </p:cNvPr>
          <p:cNvSpPr txBox="1"/>
          <p:nvPr/>
        </p:nvSpPr>
        <p:spPr>
          <a:xfrm>
            <a:off x="286327" y="792914"/>
            <a:ext cx="11508509" cy="5632311"/>
          </a:xfrm>
          <a:prstGeom prst="rect">
            <a:avLst/>
          </a:prstGeom>
          <a:noFill/>
        </p:spPr>
        <p:txBody>
          <a:bodyPr wrap="square" rtlCol="0">
            <a:spAutoFit/>
          </a:bodyPr>
          <a:lstStyle/>
          <a:p>
            <a:r>
              <a:rPr lang="en-US" dirty="0"/>
              <a:t>Our users are using system from different countries hence in different languages and the content what we share needs to  be translated in the different languages.</a:t>
            </a:r>
          </a:p>
          <a:p>
            <a:endParaRPr lang="en-US" dirty="0"/>
          </a:p>
          <a:p>
            <a:pPr marL="342900" indent="-342900">
              <a:buAutoNum type="arabicPeriod"/>
            </a:pPr>
            <a:r>
              <a:rPr lang="en-US" dirty="0"/>
              <a:t>When the new system is installed, we need to install languages @ system level, SAP Provides language packages for your system which we can download from SAP Service market place and import in SAP Server. SMLT is the </a:t>
            </a:r>
            <a:r>
              <a:rPr lang="en-US" dirty="0" err="1"/>
              <a:t>tcode</a:t>
            </a:r>
            <a:r>
              <a:rPr lang="en-US" dirty="0"/>
              <a:t> to view all available translation packages.</a:t>
            </a:r>
          </a:p>
          <a:p>
            <a:pPr marL="342900" indent="-342900">
              <a:buAutoNum type="arabicPeriod"/>
            </a:pPr>
            <a:r>
              <a:rPr lang="en-US" dirty="0"/>
              <a:t>Once the packages are installed, user cannot see the language dropdown on the launchpad login page, in order to see the language selection dropdown, we need to make settings. We also observe that the login screen for the launchpad has been a very old style, We want FIORI like logon screen – 1. Classical Fiori   2. Fiori 3</a:t>
            </a:r>
          </a:p>
          <a:p>
            <a:pPr marL="285750" indent="-285750">
              <a:buFontTx/>
              <a:buChar char="-"/>
            </a:pPr>
            <a:r>
              <a:rPr lang="en-US" dirty="0"/>
              <a:t>Go to SICF </a:t>
            </a:r>
          </a:p>
          <a:p>
            <a:pPr marL="285750" indent="-285750">
              <a:buFontTx/>
              <a:buChar char="-"/>
            </a:pPr>
            <a:r>
              <a:rPr lang="en-US" dirty="0"/>
              <a:t>Search for </a:t>
            </a:r>
            <a:r>
              <a:rPr lang="en-US" dirty="0" err="1"/>
              <a:t>ushell</a:t>
            </a:r>
            <a:r>
              <a:rPr lang="en-US" dirty="0"/>
              <a:t> and </a:t>
            </a:r>
            <a:r>
              <a:rPr lang="en-US" dirty="0" err="1"/>
              <a:t>flp</a:t>
            </a:r>
            <a:r>
              <a:rPr lang="en-US" dirty="0"/>
              <a:t> services</a:t>
            </a:r>
          </a:p>
          <a:p>
            <a:pPr marL="285750" indent="-285750">
              <a:buFontTx/>
              <a:buChar char="-"/>
            </a:pPr>
            <a:r>
              <a:rPr lang="en-US" dirty="0"/>
              <a:t>Go to error pages tab, system logon and click on configuration</a:t>
            </a:r>
          </a:p>
          <a:p>
            <a:pPr marL="285750" indent="-285750">
              <a:buFontTx/>
              <a:buChar char="-"/>
            </a:pPr>
            <a:r>
              <a:rPr lang="en-US" dirty="0"/>
              <a:t>Choose a custom Implementation class /UI2/CL_SRA_LOGIN   OR   /UI2/CL_FIORI3_LOGIN</a:t>
            </a:r>
          </a:p>
          <a:p>
            <a:r>
              <a:rPr lang="en-US" b="1" dirty="0"/>
              <a:t>Content Translation</a:t>
            </a:r>
          </a:p>
          <a:p>
            <a:pPr marL="342900" indent="-342900">
              <a:buAutoNum type="arabicPeriod"/>
            </a:pPr>
            <a:r>
              <a:rPr lang="en-US" dirty="0"/>
              <a:t>Go to Translate option using App Manager tool</a:t>
            </a:r>
          </a:p>
          <a:p>
            <a:pPr marL="342900" indent="-342900">
              <a:buAutoNum type="arabicPeriod"/>
            </a:pPr>
            <a:r>
              <a:rPr lang="en-US" dirty="0"/>
              <a:t>Translate using SE63</a:t>
            </a:r>
          </a:p>
          <a:p>
            <a:pPr marL="800100" lvl="1" indent="-342900">
              <a:buAutoNum type="arabicPeriod"/>
            </a:pPr>
            <a:r>
              <a:rPr lang="en-US" dirty="0"/>
              <a:t>SE63 </a:t>
            </a:r>
            <a:r>
              <a:rPr lang="en-US" dirty="0">
                <a:sym typeface="Wingdings" panose="05000000000000000000" pitchFamily="2" charset="2"/>
              </a:rPr>
              <a:t> Short Text  00  TABL  *WDY_CONF_USERT2*</a:t>
            </a:r>
          </a:p>
          <a:p>
            <a:pPr marL="800100" lvl="1" indent="-342900">
              <a:buAutoNum type="arabicPeriod"/>
            </a:pPr>
            <a:r>
              <a:rPr lang="en-US" dirty="0">
                <a:sym typeface="Wingdings" panose="05000000000000000000" pitchFamily="2" charset="2"/>
              </a:rPr>
              <a:t>Got to the tile titles and group titles, and provide texts in different language</a:t>
            </a:r>
          </a:p>
          <a:p>
            <a:pPr marL="342900" indent="-342900">
              <a:buAutoNum type="arabicPeriod"/>
            </a:pPr>
            <a:r>
              <a:rPr lang="en-US" dirty="0">
                <a:sym typeface="Wingdings" panose="05000000000000000000" pitchFamily="2" charset="2"/>
              </a:rPr>
              <a:t>Application messages will be translated in SE91</a:t>
            </a:r>
          </a:p>
          <a:p>
            <a:pPr marL="342900" indent="-342900">
              <a:buAutoNum type="arabicPeriod"/>
            </a:pPr>
            <a:r>
              <a:rPr lang="en-US" dirty="0"/>
              <a:t>Maintain TEXTS table in ABAP for Data translation</a:t>
            </a:r>
          </a:p>
        </p:txBody>
      </p:sp>
    </p:spTree>
    <p:extLst>
      <p:ext uri="{BB962C8B-B14F-4D97-AF65-F5344CB8AC3E}">
        <p14:creationId xmlns:p14="http://schemas.microsoft.com/office/powerpoint/2010/main" val="2045233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Theme Designer</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sp>
        <p:nvSpPr>
          <p:cNvPr id="2" name="TextBox 1">
            <a:extLst>
              <a:ext uri="{FF2B5EF4-FFF2-40B4-BE49-F238E27FC236}">
                <a16:creationId xmlns:a16="http://schemas.microsoft.com/office/drawing/2014/main" id="{29F3F4F3-8860-4CF1-A84B-D904919E00FC}"/>
              </a:ext>
            </a:extLst>
          </p:cNvPr>
          <p:cNvSpPr txBox="1"/>
          <p:nvPr/>
        </p:nvSpPr>
        <p:spPr>
          <a:xfrm>
            <a:off x="258618" y="970954"/>
            <a:ext cx="11762460" cy="2308324"/>
          </a:xfrm>
          <a:prstGeom prst="rect">
            <a:avLst/>
          </a:prstGeom>
          <a:noFill/>
        </p:spPr>
        <p:txBody>
          <a:bodyPr wrap="square" rtlCol="0">
            <a:spAutoFit/>
          </a:bodyPr>
          <a:lstStyle/>
          <a:p>
            <a:r>
              <a:rPr lang="en-US" dirty="0"/>
              <a:t>In Companies, the brand consciousness is very important. When such a company buy SAP Solutions, they want their Fiori User Experience to work in alignment with their brand.</a:t>
            </a:r>
          </a:p>
          <a:p>
            <a:r>
              <a:rPr lang="en-US" dirty="0"/>
              <a:t>We need to change color, theme, tiles, applications, logo according to brand color.</a:t>
            </a:r>
          </a:p>
          <a:p>
            <a:r>
              <a:rPr lang="en-US" dirty="0"/>
              <a:t>We have SAP Theme designer which is free and available every where we have Fiori installed. Which can be designed to implement custom Themes.</a:t>
            </a:r>
          </a:p>
          <a:p>
            <a:endParaRPr lang="en-US" dirty="0"/>
          </a:p>
          <a:p>
            <a:r>
              <a:rPr lang="en-US" dirty="0"/>
              <a:t>Copy SAP Standard Theme and change it to adapt as per company branding.</a:t>
            </a:r>
          </a:p>
          <a:p>
            <a:r>
              <a:rPr lang="en-US" dirty="0"/>
              <a:t>/N</a:t>
            </a:r>
            <a:r>
              <a:rPr lang="en-US"/>
              <a:t>/UI5/</a:t>
            </a:r>
            <a:r>
              <a:rPr lang="en-US" dirty="0"/>
              <a:t>THEME_DESIGNER</a:t>
            </a:r>
          </a:p>
        </p:txBody>
      </p:sp>
    </p:spTree>
    <p:extLst>
      <p:ext uri="{BB962C8B-B14F-4D97-AF65-F5344CB8AC3E}">
        <p14:creationId xmlns:p14="http://schemas.microsoft.com/office/powerpoint/2010/main" val="4119522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3979074" y="3150239"/>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23</a:t>
            </a:r>
          </a:p>
        </p:txBody>
      </p:sp>
    </p:spTree>
    <p:extLst>
      <p:ext uri="{BB962C8B-B14F-4D97-AF65-F5344CB8AC3E}">
        <p14:creationId xmlns:p14="http://schemas.microsoft.com/office/powerpoint/2010/main" val="39912433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vent management. performance efficiency, time optimization, reminder. task and project deadline flat design element. appointment date reminding. Free Vector">
            <a:extLst>
              <a:ext uri="{FF2B5EF4-FFF2-40B4-BE49-F238E27FC236}">
                <a16:creationId xmlns:a16="http://schemas.microsoft.com/office/drawing/2014/main" id="{E00A30C1-DE9E-41BC-8534-F57620FA5B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320" y="752135"/>
            <a:ext cx="5353730" cy="53537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23</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1E8BD2BC-59B0-4D30-97AE-9B4A2D8F7B41}"/>
              </a:ext>
            </a:extLst>
          </p:cNvPr>
          <p:cNvSpPr txBox="1"/>
          <p:nvPr/>
        </p:nvSpPr>
        <p:spPr>
          <a:xfrm>
            <a:off x="261764" y="917469"/>
            <a:ext cx="5352370" cy="3693319"/>
          </a:xfrm>
          <a:prstGeom prst="rect">
            <a:avLst/>
          </a:prstGeom>
          <a:noFill/>
        </p:spPr>
        <p:txBody>
          <a:bodyPr wrap="square" rtlCol="0">
            <a:spAutoFit/>
          </a:bodyPr>
          <a:lstStyle/>
          <a:p>
            <a:pPr marL="285750" indent="-285750">
              <a:buFont typeface="Arial" panose="020B0604020202020204" pitchFamily="34" charset="0"/>
              <a:buChar char="•"/>
            </a:pPr>
            <a:r>
              <a:rPr lang="it-IT" dirty="0">
                <a:solidFill>
                  <a:srgbClr val="242424"/>
                </a:solidFill>
              </a:rPr>
              <a:t>Use case</a:t>
            </a:r>
          </a:p>
          <a:p>
            <a:pPr marL="285750" indent="-285750">
              <a:buFont typeface="Arial" panose="020B0604020202020204" pitchFamily="34" charset="0"/>
              <a:buChar char="•"/>
            </a:pPr>
            <a:r>
              <a:rPr lang="it-IT" dirty="0">
                <a:solidFill>
                  <a:srgbClr val="242424"/>
                </a:solidFill>
              </a:rPr>
              <a:t>Fit-to-Standard Workshop</a:t>
            </a:r>
          </a:p>
          <a:p>
            <a:pPr marL="285750" indent="-285750">
              <a:buFont typeface="Arial" panose="020B0604020202020204" pitchFamily="34" charset="0"/>
              <a:buChar char="•"/>
            </a:pPr>
            <a:r>
              <a:rPr lang="it-IT" dirty="0">
                <a:solidFill>
                  <a:srgbClr val="242424"/>
                </a:solidFill>
              </a:rPr>
              <a:t>Phase 1</a:t>
            </a:r>
          </a:p>
          <a:p>
            <a:pPr marL="285750" indent="-285750">
              <a:buFont typeface="Arial" panose="020B0604020202020204" pitchFamily="34" charset="0"/>
              <a:buChar char="•"/>
            </a:pPr>
            <a:r>
              <a:rPr lang="it-IT" dirty="0">
                <a:solidFill>
                  <a:srgbClr val="242424"/>
                </a:solidFill>
              </a:rPr>
              <a:t>Fiori App Recommendations</a:t>
            </a:r>
          </a:p>
          <a:p>
            <a:pPr marL="285750" indent="-285750">
              <a:buFont typeface="Arial" panose="020B0604020202020204" pitchFamily="34" charset="0"/>
              <a:buChar char="•"/>
            </a:pPr>
            <a:r>
              <a:rPr lang="it-IT" dirty="0">
                <a:solidFill>
                  <a:srgbClr val="242424"/>
                </a:solidFill>
              </a:rPr>
              <a:t>Guide to decide – when to go custom fiori app</a:t>
            </a:r>
          </a:p>
          <a:p>
            <a:pPr marL="285750" indent="-285750">
              <a:buFont typeface="Arial" panose="020B0604020202020204" pitchFamily="34" charset="0"/>
              <a:buChar char="•"/>
            </a:pPr>
            <a:r>
              <a:rPr lang="it-IT" dirty="0">
                <a:solidFill>
                  <a:srgbClr val="242424"/>
                </a:solidFill>
              </a:rPr>
              <a:t>UI5 Runtime Package in Software downloads</a:t>
            </a:r>
          </a:p>
          <a:p>
            <a:pPr marL="285750" indent="-285750">
              <a:buFont typeface="Arial" panose="020B0604020202020204" pitchFamily="34" charset="0"/>
              <a:buChar char="•"/>
            </a:pPr>
            <a:r>
              <a:rPr lang="it-IT" dirty="0">
                <a:solidFill>
                  <a:srgbClr val="242424"/>
                </a:solidFill>
              </a:rPr>
              <a:t>Custom Fiori App - Troubleshooting</a:t>
            </a:r>
          </a:p>
          <a:p>
            <a:pPr marL="285750" indent="-285750">
              <a:buFont typeface="Arial" panose="020B0604020202020204" pitchFamily="34" charset="0"/>
              <a:buChar char="•"/>
            </a:pPr>
            <a:r>
              <a:rPr lang="it-IT" dirty="0">
                <a:solidFill>
                  <a:srgbClr val="242424"/>
                </a:solidFill>
              </a:rPr>
              <a:t>Tools</a:t>
            </a:r>
          </a:p>
          <a:p>
            <a:pPr marL="285750" indent="-285750">
              <a:buFont typeface="Arial" panose="020B0604020202020204" pitchFamily="34" charset="0"/>
              <a:buChar char="•"/>
            </a:pPr>
            <a:r>
              <a:rPr lang="it-IT" dirty="0">
                <a:solidFill>
                  <a:srgbClr val="242424"/>
                </a:solidFill>
              </a:rPr>
              <a:t>Issues – Catalog and Group / Tile Errors</a:t>
            </a:r>
          </a:p>
          <a:p>
            <a:pPr marL="285750" indent="-285750">
              <a:buFont typeface="Arial" panose="020B0604020202020204" pitchFamily="34" charset="0"/>
              <a:buChar char="•"/>
            </a:pPr>
            <a:r>
              <a:rPr lang="it-IT" dirty="0">
                <a:solidFill>
                  <a:srgbClr val="242424"/>
                </a:solidFill>
              </a:rPr>
              <a:t>Issues – Catalog and Group</a:t>
            </a:r>
          </a:p>
          <a:p>
            <a:pPr marL="285750" indent="-285750">
              <a:buFont typeface="Arial" panose="020B0604020202020204" pitchFamily="34" charset="0"/>
              <a:buChar char="•"/>
            </a:pPr>
            <a:r>
              <a:rPr lang="it-IT" dirty="0">
                <a:solidFill>
                  <a:srgbClr val="242424"/>
                </a:solidFill>
              </a:rPr>
              <a:t>Translation</a:t>
            </a:r>
          </a:p>
          <a:p>
            <a:pPr marL="285750" indent="-285750">
              <a:buFont typeface="Arial" panose="020B0604020202020204" pitchFamily="34" charset="0"/>
              <a:buChar char="•"/>
            </a:pPr>
            <a:r>
              <a:rPr lang="it-IT" dirty="0">
                <a:solidFill>
                  <a:srgbClr val="242424"/>
                </a:solidFill>
              </a:rPr>
              <a:t>Theme Designer</a:t>
            </a:r>
          </a:p>
          <a:p>
            <a:pPr marL="285750" indent="-285750">
              <a:buFont typeface="Arial" panose="020B0604020202020204" pitchFamily="34" charset="0"/>
              <a:buChar char="•"/>
            </a:pPr>
            <a:endParaRPr lang="it-IT" dirty="0">
              <a:solidFill>
                <a:srgbClr val="242424"/>
              </a:solidFill>
            </a:endParaRPr>
          </a:p>
        </p:txBody>
      </p:sp>
      <p:sp>
        <p:nvSpPr>
          <p:cNvPr id="7" name="Footer Placeholder 45">
            <a:extLst>
              <a:ext uri="{FF2B5EF4-FFF2-40B4-BE49-F238E27FC236}">
                <a16:creationId xmlns:a16="http://schemas.microsoft.com/office/drawing/2014/main" id="{13F1D4B1-B738-41C2-96C5-D2FE25310ECE}"/>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321857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Use case</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sp>
        <p:nvSpPr>
          <p:cNvPr id="2" name="TextBox 1">
            <a:extLst>
              <a:ext uri="{FF2B5EF4-FFF2-40B4-BE49-F238E27FC236}">
                <a16:creationId xmlns:a16="http://schemas.microsoft.com/office/drawing/2014/main" id="{35FF1626-1B31-4E71-8508-0B63F9368A4F}"/>
              </a:ext>
            </a:extLst>
          </p:cNvPr>
          <p:cNvSpPr txBox="1"/>
          <p:nvPr/>
        </p:nvSpPr>
        <p:spPr>
          <a:xfrm>
            <a:off x="258618" y="666154"/>
            <a:ext cx="11762460" cy="2308324"/>
          </a:xfrm>
          <a:prstGeom prst="rect">
            <a:avLst/>
          </a:prstGeom>
          <a:noFill/>
        </p:spPr>
        <p:txBody>
          <a:bodyPr wrap="square" rtlCol="0">
            <a:spAutoFit/>
          </a:bodyPr>
          <a:lstStyle/>
          <a:p>
            <a:r>
              <a:rPr lang="en-US" dirty="0"/>
              <a:t>You have recently joined as a FIORI SECURITY consultant to one of S/4HANA project Running @Anubhavtrainings.com</a:t>
            </a:r>
          </a:p>
          <a:p>
            <a:r>
              <a:rPr lang="en-US" dirty="0"/>
              <a:t>In the company, we have several departments like SALES, HR, Finance, Marketing.</a:t>
            </a:r>
          </a:p>
          <a:p>
            <a:r>
              <a:rPr lang="en-US" dirty="0"/>
              <a:t>You have been invited by Sales department to solve their challenge and needs of Fiori apps needed at different levels in organization. </a:t>
            </a:r>
          </a:p>
          <a:p>
            <a:r>
              <a:rPr lang="en-US" dirty="0"/>
              <a:t>Before you joined there was a SAP Fiori Security consultant in the team, who simply granted the template role access to the users as it is delivered by SAP. Though all the required apps by sales team are accessible but they are only using hardly 23% of the apps granted to them. The goal is to optimize the launchpad for sales department (which includes sales representative and sales manager). We need to adjust the SAP Fiori Launchpad content as per below requirement</a:t>
            </a:r>
          </a:p>
        </p:txBody>
      </p:sp>
      <p:sp>
        <p:nvSpPr>
          <p:cNvPr id="3" name="TextBox 2">
            <a:extLst>
              <a:ext uri="{FF2B5EF4-FFF2-40B4-BE49-F238E27FC236}">
                <a16:creationId xmlns:a16="http://schemas.microsoft.com/office/drawing/2014/main" id="{51CBA5A4-39DF-481F-A49D-F10A07DDEE91}"/>
              </a:ext>
            </a:extLst>
          </p:cNvPr>
          <p:cNvSpPr txBox="1"/>
          <p:nvPr/>
        </p:nvSpPr>
        <p:spPr>
          <a:xfrm>
            <a:off x="341745" y="2974478"/>
            <a:ext cx="3962400" cy="369332"/>
          </a:xfrm>
          <a:prstGeom prst="rect">
            <a:avLst/>
          </a:prstGeom>
          <a:noFill/>
        </p:spPr>
        <p:txBody>
          <a:bodyPr wrap="square" rtlCol="0">
            <a:spAutoFit/>
          </a:bodyPr>
          <a:lstStyle/>
          <a:p>
            <a:r>
              <a:rPr lang="en-US" b="1" dirty="0"/>
              <a:t>Sales Representative</a:t>
            </a:r>
          </a:p>
        </p:txBody>
      </p:sp>
      <p:sp>
        <p:nvSpPr>
          <p:cNvPr id="7" name="TextBox 6">
            <a:extLst>
              <a:ext uri="{FF2B5EF4-FFF2-40B4-BE49-F238E27FC236}">
                <a16:creationId xmlns:a16="http://schemas.microsoft.com/office/drawing/2014/main" id="{5436BD13-8EA6-4C10-BCA5-F1C391713E62}"/>
              </a:ext>
            </a:extLst>
          </p:cNvPr>
          <p:cNvSpPr txBox="1"/>
          <p:nvPr/>
        </p:nvSpPr>
        <p:spPr>
          <a:xfrm>
            <a:off x="7735455" y="2970106"/>
            <a:ext cx="3962400" cy="369332"/>
          </a:xfrm>
          <a:prstGeom prst="rect">
            <a:avLst/>
          </a:prstGeom>
          <a:noFill/>
        </p:spPr>
        <p:txBody>
          <a:bodyPr wrap="square" rtlCol="0">
            <a:spAutoFit/>
          </a:bodyPr>
          <a:lstStyle/>
          <a:p>
            <a:r>
              <a:rPr lang="en-US" b="1" dirty="0"/>
              <a:t>Sales Manager</a:t>
            </a:r>
          </a:p>
        </p:txBody>
      </p:sp>
      <p:pic>
        <p:nvPicPr>
          <p:cNvPr id="1030" name="Picture 6" descr="Lawyer, notary, partner, person, sales manager, man, user icon - Download  on Iconfinder">
            <a:extLst>
              <a:ext uri="{FF2B5EF4-FFF2-40B4-BE49-F238E27FC236}">
                <a16:creationId xmlns:a16="http://schemas.microsoft.com/office/drawing/2014/main" id="{3CAA1695-9902-408B-8504-3DA980772EE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H="1">
            <a:off x="9162473" y="2775168"/>
            <a:ext cx="812800" cy="8128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Man Cartoon clipart - Sales, Marketing, Job, transparent clip art">
            <a:extLst>
              <a:ext uri="{FF2B5EF4-FFF2-40B4-BE49-F238E27FC236}">
                <a16:creationId xmlns:a16="http://schemas.microsoft.com/office/drawing/2014/main" id="{A2D6A82B-3FBA-4DE5-B42F-B44448DF9F6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70728" y="2970106"/>
            <a:ext cx="447964" cy="48782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424864D-D42E-4EF2-B093-D7B8ADF1DA87}"/>
              </a:ext>
            </a:extLst>
          </p:cNvPr>
          <p:cNvSpPr txBox="1"/>
          <p:nvPr/>
        </p:nvSpPr>
        <p:spPr>
          <a:xfrm>
            <a:off x="341745" y="3429000"/>
            <a:ext cx="5430982" cy="369332"/>
          </a:xfrm>
          <a:prstGeom prst="rect">
            <a:avLst/>
          </a:prstGeom>
          <a:noFill/>
        </p:spPr>
        <p:txBody>
          <a:bodyPr wrap="square" rtlCol="0">
            <a:spAutoFit/>
          </a:bodyPr>
          <a:lstStyle/>
          <a:p>
            <a:r>
              <a:rPr lang="en-US" b="1" dirty="0"/>
              <a:t>ZATS_BR_SALES_REP - ZATS_BC_EMPLOYEE</a:t>
            </a:r>
          </a:p>
        </p:txBody>
      </p:sp>
      <p:sp>
        <p:nvSpPr>
          <p:cNvPr id="13" name="TextBox 12">
            <a:extLst>
              <a:ext uri="{FF2B5EF4-FFF2-40B4-BE49-F238E27FC236}">
                <a16:creationId xmlns:a16="http://schemas.microsoft.com/office/drawing/2014/main" id="{9BEBF00B-4FF3-4E99-A6E8-EBFA134F23EF}"/>
              </a:ext>
            </a:extLst>
          </p:cNvPr>
          <p:cNvSpPr txBox="1"/>
          <p:nvPr/>
        </p:nvSpPr>
        <p:spPr>
          <a:xfrm>
            <a:off x="7735455" y="3429000"/>
            <a:ext cx="5430982" cy="369332"/>
          </a:xfrm>
          <a:prstGeom prst="rect">
            <a:avLst/>
          </a:prstGeom>
          <a:noFill/>
        </p:spPr>
        <p:txBody>
          <a:bodyPr wrap="square" rtlCol="0">
            <a:spAutoFit/>
          </a:bodyPr>
          <a:lstStyle/>
          <a:p>
            <a:r>
              <a:rPr lang="en-US" b="1" dirty="0"/>
              <a:t>ZATS_BR_SALES_MGR – ZATS_BC_MANAGER</a:t>
            </a:r>
          </a:p>
        </p:txBody>
      </p:sp>
      <p:sp>
        <p:nvSpPr>
          <p:cNvPr id="6" name="Rectangle 5">
            <a:extLst>
              <a:ext uri="{FF2B5EF4-FFF2-40B4-BE49-F238E27FC236}">
                <a16:creationId xmlns:a16="http://schemas.microsoft.com/office/drawing/2014/main" id="{69CD98DA-EA62-43C2-A343-16FF17ACC867}"/>
              </a:ext>
            </a:extLst>
          </p:cNvPr>
          <p:cNvSpPr/>
          <p:nvPr/>
        </p:nvSpPr>
        <p:spPr>
          <a:xfrm>
            <a:off x="757382" y="4147127"/>
            <a:ext cx="1228436" cy="5541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Inquiry </a:t>
            </a:r>
          </a:p>
        </p:txBody>
      </p:sp>
      <p:sp>
        <p:nvSpPr>
          <p:cNvPr id="16" name="Rectangle 15">
            <a:extLst>
              <a:ext uri="{FF2B5EF4-FFF2-40B4-BE49-F238E27FC236}">
                <a16:creationId xmlns:a16="http://schemas.microsoft.com/office/drawing/2014/main" id="{A55BF322-96DE-4CB2-A2BA-1CA93D4E4FC6}"/>
              </a:ext>
            </a:extLst>
          </p:cNvPr>
          <p:cNvSpPr/>
          <p:nvPr/>
        </p:nvSpPr>
        <p:spPr>
          <a:xfrm>
            <a:off x="2165927" y="4147127"/>
            <a:ext cx="1228436" cy="5541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quotation </a:t>
            </a:r>
          </a:p>
        </p:txBody>
      </p:sp>
      <p:sp>
        <p:nvSpPr>
          <p:cNvPr id="17" name="Rectangle 16">
            <a:extLst>
              <a:ext uri="{FF2B5EF4-FFF2-40B4-BE49-F238E27FC236}">
                <a16:creationId xmlns:a16="http://schemas.microsoft.com/office/drawing/2014/main" id="{6F6F8892-856A-42FA-85B7-8C815E1B369B}"/>
              </a:ext>
            </a:extLst>
          </p:cNvPr>
          <p:cNvSpPr/>
          <p:nvPr/>
        </p:nvSpPr>
        <p:spPr>
          <a:xfrm>
            <a:off x="3574472" y="4147127"/>
            <a:ext cx="1228436" cy="5541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Manage SO </a:t>
            </a:r>
          </a:p>
        </p:txBody>
      </p:sp>
      <p:sp>
        <p:nvSpPr>
          <p:cNvPr id="18" name="Rectangle 17">
            <a:extLst>
              <a:ext uri="{FF2B5EF4-FFF2-40B4-BE49-F238E27FC236}">
                <a16:creationId xmlns:a16="http://schemas.microsoft.com/office/drawing/2014/main" id="{D0A0B7E7-E852-46EF-8852-8DBC0D2124C6}"/>
              </a:ext>
            </a:extLst>
          </p:cNvPr>
          <p:cNvSpPr/>
          <p:nvPr/>
        </p:nvSpPr>
        <p:spPr>
          <a:xfrm>
            <a:off x="7934037" y="4147127"/>
            <a:ext cx="1228436" cy="5541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Manage SO </a:t>
            </a:r>
          </a:p>
        </p:txBody>
      </p:sp>
      <p:sp>
        <p:nvSpPr>
          <p:cNvPr id="19" name="Rectangle 18">
            <a:extLst>
              <a:ext uri="{FF2B5EF4-FFF2-40B4-BE49-F238E27FC236}">
                <a16:creationId xmlns:a16="http://schemas.microsoft.com/office/drawing/2014/main" id="{0BB3DA7A-A137-40E9-9A97-0D935236AC45}"/>
              </a:ext>
            </a:extLst>
          </p:cNvPr>
          <p:cNvSpPr/>
          <p:nvPr/>
        </p:nvSpPr>
        <p:spPr>
          <a:xfrm>
            <a:off x="9361055" y="4147127"/>
            <a:ext cx="1228436" cy="5541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Analyze SO fulfilment</a:t>
            </a:r>
          </a:p>
        </p:txBody>
      </p:sp>
      <p:sp>
        <p:nvSpPr>
          <p:cNvPr id="8" name="Rectangle 7">
            <a:extLst>
              <a:ext uri="{FF2B5EF4-FFF2-40B4-BE49-F238E27FC236}">
                <a16:creationId xmlns:a16="http://schemas.microsoft.com/office/drawing/2014/main" id="{8F94A675-DF86-42F7-9DEE-CE07B8AA28A0}"/>
              </a:ext>
            </a:extLst>
          </p:cNvPr>
          <p:cNvSpPr/>
          <p:nvPr/>
        </p:nvSpPr>
        <p:spPr>
          <a:xfrm>
            <a:off x="757382" y="4987636"/>
            <a:ext cx="1228436" cy="6188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leave req</a:t>
            </a:r>
          </a:p>
        </p:txBody>
      </p:sp>
      <p:sp>
        <p:nvSpPr>
          <p:cNvPr id="21" name="Rectangle 20">
            <a:extLst>
              <a:ext uri="{FF2B5EF4-FFF2-40B4-BE49-F238E27FC236}">
                <a16:creationId xmlns:a16="http://schemas.microsoft.com/office/drawing/2014/main" id="{9913512D-3599-4DD7-83DB-3F67F0749C89}"/>
              </a:ext>
            </a:extLst>
          </p:cNvPr>
          <p:cNvSpPr/>
          <p:nvPr/>
        </p:nvSpPr>
        <p:spPr>
          <a:xfrm>
            <a:off x="2138218" y="4969368"/>
            <a:ext cx="1228436" cy="6188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 Timesheet</a:t>
            </a:r>
          </a:p>
        </p:txBody>
      </p:sp>
      <p:sp>
        <p:nvSpPr>
          <p:cNvPr id="9" name="Rectangle 8">
            <a:extLst>
              <a:ext uri="{FF2B5EF4-FFF2-40B4-BE49-F238E27FC236}">
                <a16:creationId xmlns:a16="http://schemas.microsoft.com/office/drawing/2014/main" id="{EFA2091C-123D-4100-84C1-D17551A644F2}"/>
              </a:ext>
            </a:extLst>
          </p:cNvPr>
          <p:cNvSpPr/>
          <p:nvPr/>
        </p:nvSpPr>
        <p:spPr>
          <a:xfrm>
            <a:off x="757382" y="5837382"/>
            <a:ext cx="1228436" cy="6534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Portal website</a:t>
            </a:r>
          </a:p>
        </p:txBody>
      </p:sp>
      <p:sp>
        <p:nvSpPr>
          <p:cNvPr id="23" name="Rectangle 22">
            <a:extLst>
              <a:ext uri="{FF2B5EF4-FFF2-40B4-BE49-F238E27FC236}">
                <a16:creationId xmlns:a16="http://schemas.microsoft.com/office/drawing/2014/main" id="{86830E75-25D1-4CCA-A7A0-C1241E8C7FDA}"/>
              </a:ext>
            </a:extLst>
          </p:cNvPr>
          <p:cNvSpPr/>
          <p:nvPr/>
        </p:nvSpPr>
        <p:spPr>
          <a:xfrm>
            <a:off x="7934037" y="4928081"/>
            <a:ext cx="1228436" cy="6188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leave req</a:t>
            </a:r>
          </a:p>
        </p:txBody>
      </p:sp>
      <p:sp>
        <p:nvSpPr>
          <p:cNvPr id="24" name="Rectangle 23">
            <a:extLst>
              <a:ext uri="{FF2B5EF4-FFF2-40B4-BE49-F238E27FC236}">
                <a16:creationId xmlns:a16="http://schemas.microsoft.com/office/drawing/2014/main" id="{1022E855-B90F-45B6-A2B4-6595527E28CD}"/>
              </a:ext>
            </a:extLst>
          </p:cNvPr>
          <p:cNvSpPr/>
          <p:nvPr/>
        </p:nvSpPr>
        <p:spPr>
          <a:xfrm>
            <a:off x="9314873" y="4909813"/>
            <a:ext cx="1228436" cy="6188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 Timesheet</a:t>
            </a:r>
          </a:p>
        </p:txBody>
      </p:sp>
      <p:sp>
        <p:nvSpPr>
          <p:cNvPr id="25" name="Rectangle 24">
            <a:extLst>
              <a:ext uri="{FF2B5EF4-FFF2-40B4-BE49-F238E27FC236}">
                <a16:creationId xmlns:a16="http://schemas.microsoft.com/office/drawing/2014/main" id="{4184C34B-448C-49A6-BC67-2A3BA67F0032}"/>
              </a:ext>
            </a:extLst>
          </p:cNvPr>
          <p:cNvSpPr/>
          <p:nvPr/>
        </p:nvSpPr>
        <p:spPr>
          <a:xfrm>
            <a:off x="10728036" y="4907421"/>
            <a:ext cx="1228436" cy="6188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 Inbox</a:t>
            </a:r>
          </a:p>
        </p:txBody>
      </p:sp>
      <p:sp>
        <p:nvSpPr>
          <p:cNvPr id="26" name="Rectangle 25">
            <a:extLst>
              <a:ext uri="{FF2B5EF4-FFF2-40B4-BE49-F238E27FC236}">
                <a16:creationId xmlns:a16="http://schemas.microsoft.com/office/drawing/2014/main" id="{21D817F4-367B-4CC0-AF26-1CB6F6DA0310}"/>
              </a:ext>
            </a:extLst>
          </p:cNvPr>
          <p:cNvSpPr/>
          <p:nvPr/>
        </p:nvSpPr>
        <p:spPr>
          <a:xfrm>
            <a:off x="7934037" y="5773690"/>
            <a:ext cx="1228436" cy="6534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Portal website</a:t>
            </a:r>
          </a:p>
        </p:txBody>
      </p:sp>
      <p:sp>
        <p:nvSpPr>
          <p:cNvPr id="10" name="TextBox 9">
            <a:extLst>
              <a:ext uri="{FF2B5EF4-FFF2-40B4-BE49-F238E27FC236}">
                <a16:creationId xmlns:a16="http://schemas.microsoft.com/office/drawing/2014/main" id="{EF46EB59-F741-4826-8215-FB813246A197}"/>
              </a:ext>
            </a:extLst>
          </p:cNvPr>
          <p:cNvSpPr txBox="1"/>
          <p:nvPr/>
        </p:nvSpPr>
        <p:spPr>
          <a:xfrm>
            <a:off x="5061527" y="5764643"/>
            <a:ext cx="3075709" cy="646331"/>
          </a:xfrm>
          <a:prstGeom prst="rect">
            <a:avLst/>
          </a:prstGeom>
          <a:noFill/>
        </p:spPr>
        <p:txBody>
          <a:bodyPr wrap="square" rtlCol="0">
            <a:spAutoFit/>
          </a:bodyPr>
          <a:lstStyle/>
          <a:p>
            <a:r>
              <a:rPr lang="en-US" dirty="0"/>
              <a:t>ZATS_BC_PORTAL</a:t>
            </a:r>
          </a:p>
          <a:p>
            <a:r>
              <a:rPr lang="en-US" dirty="0"/>
              <a:t>ZATS_BCG_PORTAL</a:t>
            </a:r>
          </a:p>
        </p:txBody>
      </p:sp>
      <p:sp>
        <p:nvSpPr>
          <p:cNvPr id="11" name="Left Brace 10">
            <a:extLst>
              <a:ext uri="{FF2B5EF4-FFF2-40B4-BE49-F238E27FC236}">
                <a16:creationId xmlns:a16="http://schemas.microsoft.com/office/drawing/2014/main" id="{8D79FE78-1073-4F1B-AC9D-B18F3E07E5FB}"/>
              </a:ext>
            </a:extLst>
          </p:cNvPr>
          <p:cNvSpPr/>
          <p:nvPr/>
        </p:nvSpPr>
        <p:spPr>
          <a:xfrm>
            <a:off x="461818" y="4045527"/>
            <a:ext cx="295564" cy="7112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Left Brace 28">
            <a:extLst>
              <a:ext uri="{FF2B5EF4-FFF2-40B4-BE49-F238E27FC236}">
                <a16:creationId xmlns:a16="http://schemas.microsoft.com/office/drawing/2014/main" id="{FA290BC2-24E8-4FEA-A282-7CC691B447A4}"/>
              </a:ext>
            </a:extLst>
          </p:cNvPr>
          <p:cNvSpPr/>
          <p:nvPr/>
        </p:nvSpPr>
        <p:spPr>
          <a:xfrm>
            <a:off x="447964" y="4941454"/>
            <a:ext cx="295564" cy="7112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C6D55009-B0A1-4F26-ACE4-3306BF04B786}"/>
              </a:ext>
            </a:extLst>
          </p:cNvPr>
          <p:cNvSpPr txBox="1"/>
          <p:nvPr/>
        </p:nvSpPr>
        <p:spPr>
          <a:xfrm>
            <a:off x="-212436" y="4147127"/>
            <a:ext cx="789709" cy="369332"/>
          </a:xfrm>
          <a:prstGeom prst="rect">
            <a:avLst/>
          </a:prstGeom>
          <a:noFill/>
        </p:spPr>
        <p:txBody>
          <a:bodyPr wrap="square" rtlCol="0">
            <a:spAutoFit/>
          </a:bodyPr>
          <a:lstStyle/>
          <a:p>
            <a:r>
              <a:rPr lang="en-US" dirty="0"/>
              <a:t>Sales </a:t>
            </a:r>
          </a:p>
        </p:txBody>
      </p:sp>
      <p:sp>
        <p:nvSpPr>
          <p:cNvPr id="31" name="TextBox 30">
            <a:extLst>
              <a:ext uri="{FF2B5EF4-FFF2-40B4-BE49-F238E27FC236}">
                <a16:creationId xmlns:a16="http://schemas.microsoft.com/office/drawing/2014/main" id="{4356926E-AA88-45BA-868A-1308556867B8}"/>
              </a:ext>
            </a:extLst>
          </p:cNvPr>
          <p:cNvSpPr txBox="1"/>
          <p:nvPr/>
        </p:nvSpPr>
        <p:spPr>
          <a:xfrm>
            <a:off x="-217054" y="5094120"/>
            <a:ext cx="789709" cy="369332"/>
          </a:xfrm>
          <a:prstGeom prst="rect">
            <a:avLst/>
          </a:prstGeom>
          <a:noFill/>
        </p:spPr>
        <p:txBody>
          <a:bodyPr wrap="square" rtlCol="0">
            <a:spAutoFit/>
          </a:bodyPr>
          <a:lstStyle/>
          <a:p>
            <a:r>
              <a:rPr lang="en-US" dirty="0"/>
              <a:t>ESS </a:t>
            </a:r>
          </a:p>
        </p:txBody>
      </p:sp>
      <p:sp>
        <p:nvSpPr>
          <p:cNvPr id="32" name="TextBox 31">
            <a:extLst>
              <a:ext uri="{FF2B5EF4-FFF2-40B4-BE49-F238E27FC236}">
                <a16:creationId xmlns:a16="http://schemas.microsoft.com/office/drawing/2014/main" id="{7298761D-AB05-44B1-8AB9-AF63A9415E61}"/>
              </a:ext>
            </a:extLst>
          </p:cNvPr>
          <p:cNvSpPr txBox="1"/>
          <p:nvPr/>
        </p:nvSpPr>
        <p:spPr>
          <a:xfrm>
            <a:off x="11091357" y="4216461"/>
            <a:ext cx="1488570" cy="369332"/>
          </a:xfrm>
          <a:prstGeom prst="rect">
            <a:avLst/>
          </a:prstGeom>
          <a:noFill/>
        </p:spPr>
        <p:txBody>
          <a:bodyPr wrap="square" rtlCol="0">
            <a:spAutoFit/>
          </a:bodyPr>
          <a:lstStyle/>
          <a:p>
            <a:r>
              <a:rPr lang="en-US" dirty="0"/>
              <a:t>Sales Manage</a:t>
            </a:r>
          </a:p>
        </p:txBody>
      </p:sp>
      <p:sp>
        <p:nvSpPr>
          <p:cNvPr id="33" name="TextBox 32">
            <a:extLst>
              <a:ext uri="{FF2B5EF4-FFF2-40B4-BE49-F238E27FC236}">
                <a16:creationId xmlns:a16="http://schemas.microsoft.com/office/drawing/2014/main" id="{26F31B93-96FC-4C0B-9B9F-FBE4A060DD55}"/>
              </a:ext>
            </a:extLst>
          </p:cNvPr>
          <p:cNvSpPr txBox="1"/>
          <p:nvPr/>
        </p:nvSpPr>
        <p:spPr>
          <a:xfrm>
            <a:off x="12021078" y="5032173"/>
            <a:ext cx="1488570" cy="369332"/>
          </a:xfrm>
          <a:prstGeom prst="rect">
            <a:avLst/>
          </a:prstGeom>
          <a:noFill/>
        </p:spPr>
        <p:txBody>
          <a:bodyPr wrap="square" rtlCol="0">
            <a:spAutoFit/>
          </a:bodyPr>
          <a:lstStyle/>
          <a:p>
            <a:r>
              <a:rPr lang="en-US" dirty="0"/>
              <a:t>MSS</a:t>
            </a:r>
          </a:p>
        </p:txBody>
      </p:sp>
      <p:sp>
        <p:nvSpPr>
          <p:cNvPr id="14" name="TextBox 13">
            <a:extLst>
              <a:ext uri="{FF2B5EF4-FFF2-40B4-BE49-F238E27FC236}">
                <a16:creationId xmlns:a16="http://schemas.microsoft.com/office/drawing/2014/main" id="{8D76DAE9-114B-4EC2-A629-737CAF1B14FB}"/>
              </a:ext>
            </a:extLst>
          </p:cNvPr>
          <p:cNvSpPr txBox="1"/>
          <p:nvPr/>
        </p:nvSpPr>
        <p:spPr>
          <a:xfrm>
            <a:off x="3147292" y="3027822"/>
            <a:ext cx="1745672" cy="369332"/>
          </a:xfrm>
          <a:prstGeom prst="rect">
            <a:avLst/>
          </a:prstGeom>
          <a:noFill/>
        </p:spPr>
        <p:txBody>
          <a:bodyPr wrap="square" rtlCol="0">
            <a:spAutoFit/>
          </a:bodyPr>
          <a:lstStyle/>
          <a:p>
            <a:r>
              <a:rPr lang="en-US" b="1" dirty="0"/>
              <a:t>ALEX</a:t>
            </a:r>
          </a:p>
        </p:txBody>
      </p:sp>
      <p:sp>
        <p:nvSpPr>
          <p:cNvPr id="35" name="TextBox 34">
            <a:extLst>
              <a:ext uri="{FF2B5EF4-FFF2-40B4-BE49-F238E27FC236}">
                <a16:creationId xmlns:a16="http://schemas.microsoft.com/office/drawing/2014/main" id="{43231352-A5D6-4AC7-AD23-5D10C4C96093}"/>
              </a:ext>
            </a:extLst>
          </p:cNvPr>
          <p:cNvSpPr txBox="1"/>
          <p:nvPr/>
        </p:nvSpPr>
        <p:spPr>
          <a:xfrm>
            <a:off x="10210800" y="2994504"/>
            <a:ext cx="1745672" cy="369332"/>
          </a:xfrm>
          <a:prstGeom prst="rect">
            <a:avLst/>
          </a:prstGeom>
          <a:noFill/>
        </p:spPr>
        <p:txBody>
          <a:bodyPr wrap="square" rtlCol="0">
            <a:spAutoFit/>
          </a:bodyPr>
          <a:lstStyle/>
          <a:p>
            <a:r>
              <a:rPr lang="en-US" b="1" dirty="0"/>
              <a:t>NOLAN</a:t>
            </a:r>
          </a:p>
        </p:txBody>
      </p:sp>
      <p:sp>
        <p:nvSpPr>
          <p:cNvPr id="4" name="TextBox 3">
            <a:extLst>
              <a:ext uri="{FF2B5EF4-FFF2-40B4-BE49-F238E27FC236}">
                <a16:creationId xmlns:a16="http://schemas.microsoft.com/office/drawing/2014/main" id="{98DFAD16-587E-4F12-BAC5-12BA0CE0C2DF}"/>
              </a:ext>
            </a:extLst>
          </p:cNvPr>
          <p:cNvSpPr txBox="1"/>
          <p:nvPr/>
        </p:nvSpPr>
        <p:spPr>
          <a:xfrm>
            <a:off x="4802908" y="4252854"/>
            <a:ext cx="2327567" cy="369332"/>
          </a:xfrm>
          <a:prstGeom prst="rect">
            <a:avLst/>
          </a:prstGeom>
          <a:noFill/>
        </p:spPr>
        <p:txBody>
          <a:bodyPr wrap="square" rtlCol="0">
            <a:spAutoFit/>
          </a:bodyPr>
          <a:lstStyle/>
          <a:p>
            <a:r>
              <a:rPr lang="en-US" dirty="0"/>
              <a:t>ZATS_BCG_SALES_EMP</a:t>
            </a:r>
          </a:p>
        </p:txBody>
      </p:sp>
      <p:sp>
        <p:nvSpPr>
          <p:cNvPr id="34" name="TextBox 33">
            <a:extLst>
              <a:ext uri="{FF2B5EF4-FFF2-40B4-BE49-F238E27FC236}">
                <a16:creationId xmlns:a16="http://schemas.microsoft.com/office/drawing/2014/main" id="{C7ED1265-092F-41E5-92FA-978394C56CFC}"/>
              </a:ext>
            </a:extLst>
          </p:cNvPr>
          <p:cNvSpPr txBox="1"/>
          <p:nvPr/>
        </p:nvSpPr>
        <p:spPr>
          <a:xfrm>
            <a:off x="3519054" y="5074699"/>
            <a:ext cx="2327567" cy="369332"/>
          </a:xfrm>
          <a:prstGeom prst="rect">
            <a:avLst/>
          </a:prstGeom>
          <a:noFill/>
        </p:spPr>
        <p:txBody>
          <a:bodyPr wrap="square" rtlCol="0">
            <a:spAutoFit/>
          </a:bodyPr>
          <a:lstStyle/>
          <a:p>
            <a:r>
              <a:rPr lang="en-US" dirty="0"/>
              <a:t>ZATS_BCG_EMPSS</a:t>
            </a:r>
          </a:p>
        </p:txBody>
      </p:sp>
      <p:sp>
        <p:nvSpPr>
          <p:cNvPr id="36" name="TextBox 35">
            <a:extLst>
              <a:ext uri="{FF2B5EF4-FFF2-40B4-BE49-F238E27FC236}">
                <a16:creationId xmlns:a16="http://schemas.microsoft.com/office/drawing/2014/main" id="{14A45697-60E2-409F-BF20-901EFA468775}"/>
              </a:ext>
            </a:extLst>
          </p:cNvPr>
          <p:cNvSpPr txBox="1"/>
          <p:nvPr/>
        </p:nvSpPr>
        <p:spPr>
          <a:xfrm>
            <a:off x="5481780" y="4544060"/>
            <a:ext cx="2464560" cy="369332"/>
          </a:xfrm>
          <a:prstGeom prst="rect">
            <a:avLst/>
          </a:prstGeom>
          <a:noFill/>
        </p:spPr>
        <p:txBody>
          <a:bodyPr wrap="square" rtlCol="0">
            <a:spAutoFit/>
          </a:bodyPr>
          <a:lstStyle/>
          <a:p>
            <a:r>
              <a:rPr lang="en-US" dirty="0"/>
              <a:t>ZATS_BCG_SALES_MGR</a:t>
            </a:r>
          </a:p>
        </p:txBody>
      </p:sp>
      <p:sp>
        <p:nvSpPr>
          <p:cNvPr id="37" name="TextBox 36">
            <a:extLst>
              <a:ext uri="{FF2B5EF4-FFF2-40B4-BE49-F238E27FC236}">
                <a16:creationId xmlns:a16="http://schemas.microsoft.com/office/drawing/2014/main" id="{1A1C6F79-EE9B-44E6-B8D5-08A141939BF5}"/>
              </a:ext>
            </a:extLst>
          </p:cNvPr>
          <p:cNvSpPr txBox="1"/>
          <p:nvPr/>
        </p:nvSpPr>
        <p:spPr>
          <a:xfrm>
            <a:off x="5966691" y="5059780"/>
            <a:ext cx="2327567" cy="369332"/>
          </a:xfrm>
          <a:prstGeom prst="rect">
            <a:avLst/>
          </a:prstGeom>
          <a:noFill/>
        </p:spPr>
        <p:txBody>
          <a:bodyPr wrap="square" rtlCol="0">
            <a:spAutoFit/>
          </a:bodyPr>
          <a:lstStyle/>
          <a:p>
            <a:r>
              <a:rPr lang="en-US" dirty="0"/>
              <a:t>ZATS_BCG_MGRSS</a:t>
            </a:r>
          </a:p>
        </p:txBody>
      </p:sp>
    </p:spTree>
    <p:extLst>
      <p:ext uri="{BB962C8B-B14F-4D97-AF65-F5344CB8AC3E}">
        <p14:creationId xmlns:p14="http://schemas.microsoft.com/office/powerpoint/2010/main" val="1052481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lang="en-US" sz="2800" dirty="0">
                <a:solidFill>
                  <a:prstClr val="black"/>
                </a:solidFill>
                <a:latin typeface="Cooper Black" panose="0208090404030B020404" pitchFamily="18" charset="0"/>
              </a:rPr>
              <a:t>Fit-to-Standard Workshop</a:t>
            </a:r>
            <a:endPar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endParaRP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sp>
        <p:nvSpPr>
          <p:cNvPr id="2" name="TextBox 1">
            <a:extLst>
              <a:ext uri="{FF2B5EF4-FFF2-40B4-BE49-F238E27FC236}">
                <a16:creationId xmlns:a16="http://schemas.microsoft.com/office/drawing/2014/main" id="{D0E9D8A4-AB7E-4797-A017-87203ED531E0}"/>
              </a:ext>
            </a:extLst>
          </p:cNvPr>
          <p:cNvSpPr txBox="1"/>
          <p:nvPr/>
        </p:nvSpPr>
        <p:spPr>
          <a:xfrm>
            <a:off x="259080" y="970954"/>
            <a:ext cx="11761998" cy="5355312"/>
          </a:xfrm>
          <a:prstGeom prst="rect">
            <a:avLst/>
          </a:prstGeom>
          <a:noFill/>
        </p:spPr>
        <p:txBody>
          <a:bodyPr wrap="square" rtlCol="0">
            <a:spAutoFit/>
          </a:bodyPr>
          <a:lstStyle/>
          <a:p>
            <a:r>
              <a:rPr lang="en-US" dirty="0"/>
              <a:t>It is a workshop/meeting with the set of stakeholder in the company to understand and clarify the scope of implementation of Fiori Apps Adoption.</a:t>
            </a:r>
          </a:p>
          <a:p>
            <a:r>
              <a:rPr lang="en-US" b="1" dirty="0"/>
              <a:t>Goal</a:t>
            </a:r>
            <a:r>
              <a:rPr lang="en-US" dirty="0"/>
              <a:t> – To identify the most relevant functionality/Roles and Fiori Apps which your company needs to implement. The outcome is the set of roles which needs to be activated later one by Fiori Rapid Activation.</a:t>
            </a:r>
          </a:p>
          <a:p>
            <a:r>
              <a:rPr lang="en-US" b="1" dirty="0"/>
              <a:t>Participants</a:t>
            </a:r>
          </a:p>
          <a:p>
            <a:r>
              <a:rPr lang="en-US" dirty="0"/>
              <a:t>Delivery Managers, Business Consultants, Functional Consultant, Scrum Leads, technical Consultants, Architects and Security Team</a:t>
            </a:r>
          </a:p>
          <a:p>
            <a:endParaRPr lang="en-US" dirty="0"/>
          </a:p>
          <a:p>
            <a:r>
              <a:rPr lang="en-US" dirty="0"/>
              <a:t>Phase 1: Identify the Roles related to classical ECC </a:t>
            </a:r>
            <a:r>
              <a:rPr lang="en-US" dirty="0" err="1"/>
              <a:t>tcodes</a:t>
            </a:r>
            <a:endParaRPr lang="en-US" dirty="0"/>
          </a:p>
          <a:p>
            <a:r>
              <a:rPr lang="en-US" dirty="0"/>
              <a:t>1.1 Find the names of the </a:t>
            </a:r>
            <a:r>
              <a:rPr lang="en-US" dirty="0" err="1"/>
              <a:t>Tcodes</a:t>
            </a:r>
            <a:r>
              <a:rPr lang="en-US" dirty="0"/>
              <a:t> which are part of MOST USED ROLES</a:t>
            </a:r>
          </a:p>
          <a:p>
            <a:r>
              <a:rPr lang="en-US" dirty="0"/>
              <a:t>1.2 The most used </a:t>
            </a:r>
            <a:r>
              <a:rPr lang="en-US" dirty="0" err="1"/>
              <a:t>tcodes</a:t>
            </a:r>
            <a:r>
              <a:rPr lang="en-US" dirty="0"/>
              <a:t> from usage profile</a:t>
            </a:r>
          </a:p>
          <a:p>
            <a:r>
              <a:rPr lang="en-US" dirty="0"/>
              <a:t>1.3 Combine the most used and most assigned </a:t>
            </a:r>
            <a:r>
              <a:rPr lang="en-US" dirty="0" err="1"/>
              <a:t>tcodes</a:t>
            </a:r>
            <a:endParaRPr lang="en-US" dirty="0"/>
          </a:p>
          <a:p>
            <a:r>
              <a:rPr lang="en-US" dirty="0"/>
              <a:t>1.4 Remove the duplicates, and also the obsolete </a:t>
            </a:r>
            <a:r>
              <a:rPr lang="en-US" dirty="0" err="1"/>
              <a:t>tcode</a:t>
            </a:r>
            <a:r>
              <a:rPr lang="en-US" dirty="0"/>
              <a:t> (S/4HANA is system conversion)</a:t>
            </a:r>
          </a:p>
          <a:p>
            <a:r>
              <a:rPr lang="en-US" dirty="0"/>
              <a:t>1.5 Identify corresponding Fiori Apps related to these </a:t>
            </a:r>
            <a:r>
              <a:rPr lang="en-US" dirty="0" err="1"/>
              <a:t>tcodes</a:t>
            </a:r>
            <a:endParaRPr lang="en-US" dirty="0"/>
          </a:p>
          <a:p>
            <a:endParaRPr lang="en-US" dirty="0"/>
          </a:p>
          <a:p>
            <a:r>
              <a:rPr lang="en-US" dirty="0"/>
              <a:t>Phase 2: Find the lighthouse scenario</a:t>
            </a:r>
          </a:p>
          <a:p>
            <a:r>
              <a:rPr lang="en-US" dirty="0"/>
              <a:t>Phase 3: Check most important business processes in the company and find the roles for the same</a:t>
            </a:r>
          </a:p>
          <a:p>
            <a:r>
              <a:rPr lang="en-US" dirty="0"/>
              <a:t>Phase 4: Combine these roles – That becomes the scope</a:t>
            </a:r>
          </a:p>
          <a:p>
            <a:r>
              <a:rPr lang="en-US" b="1" i="1" dirty="0"/>
              <a:t>Phase 5: Plan for residuals</a:t>
            </a:r>
          </a:p>
        </p:txBody>
      </p:sp>
    </p:spTree>
    <p:extLst>
      <p:ext uri="{BB962C8B-B14F-4D97-AF65-F5344CB8AC3E}">
        <p14:creationId xmlns:p14="http://schemas.microsoft.com/office/powerpoint/2010/main" val="941049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Phase 1</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sp>
        <p:nvSpPr>
          <p:cNvPr id="2" name="TextBox 1">
            <a:extLst>
              <a:ext uri="{FF2B5EF4-FFF2-40B4-BE49-F238E27FC236}">
                <a16:creationId xmlns:a16="http://schemas.microsoft.com/office/drawing/2014/main" id="{4D895CC1-D685-4480-85CE-A8EEE600A09D}"/>
              </a:ext>
            </a:extLst>
          </p:cNvPr>
          <p:cNvSpPr txBox="1"/>
          <p:nvPr/>
        </p:nvSpPr>
        <p:spPr>
          <a:xfrm>
            <a:off x="277091" y="970954"/>
            <a:ext cx="11743987" cy="5786199"/>
          </a:xfrm>
          <a:prstGeom prst="rect">
            <a:avLst/>
          </a:prstGeom>
          <a:noFill/>
        </p:spPr>
        <p:txBody>
          <a:bodyPr wrap="square" rtlCol="0">
            <a:spAutoFit/>
          </a:bodyPr>
          <a:lstStyle/>
          <a:p>
            <a:r>
              <a:rPr lang="en-US" b="1" i="1" u="sng" dirty="0"/>
              <a:t>Top assigned </a:t>
            </a:r>
            <a:r>
              <a:rPr lang="en-US" b="1" i="1" u="sng" dirty="0" err="1"/>
              <a:t>Tcodes</a:t>
            </a:r>
            <a:endParaRPr lang="en-US" b="1" i="1" u="sng" dirty="0"/>
          </a:p>
          <a:p>
            <a:pPr marL="342900" indent="-342900">
              <a:buAutoNum type="arabicPeriod"/>
            </a:pPr>
            <a:r>
              <a:rPr lang="en-US" dirty="0"/>
              <a:t>Most assigned roles in the company</a:t>
            </a:r>
          </a:p>
          <a:p>
            <a:r>
              <a:rPr lang="en-US" dirty="0"/>
              <a:t>SELECT TOP 23 AGR_NAME, COUNT(AGR_NAME) FROM AGR_USERS GROUP BY AGR_NAME ORDER BY COUNT(AGR_NAME) DESC</a:t>
            </a:r>
          </a:p>
          <a:p>
            <a:r>
              <a:rPr lang="en-US" dirty="0"/>
              <a:t>2. Find the </a:t>
            </a:r>
            <a:r>
              <a:rPr lang="en-US" dirty="0" err="1"/>
              <a:t>Tcodes</a:t>
            </a:r>
            <a:r>
              <a:rPr lang="en-US" dirty="0"/>
              <a:t> which are part of these roles (ECC)</a:t>
            </a:r>
          </a:p>
          <a:p>
            <a:r>
              <a:rPr lang="en-US" dirty="0"/>
              <a:t>GO to SE11/SE16N and open table AGR_1251, search object type as S_TCODE and pass all role names selected from previous step. </a:t>
            </a:r>
            <a:r>
              <a:rPr lang="en-US" dirty="0">
                <a:sym typeface="Wingdings" panose="05000000000000000000" pitchFamily="2" charset="2"/>
              </a:rPr>
              <a:t> Top Assigned </a:t>
            </a:r>
            <a:r>
              <a:rPr lang="en-US" dirty="0" err="1">
                <a:sym typeface="Wingdings" panose="05000000000000000000" pitchFamily="2" charset="2"/>
              </a:rPr>
              <a:t>tcode</a:t>
            </a:r>
            <a:endParaRPr lang="en-US" dirty="0">
              <a:sym typeface="Wingdings" panose="05000000000000000000" pitchFamily="2" charset="2"/>
            </a:endParaRPr>
          </a:p>
          <a:p>
            <a:r>
              <a:rPr lang="en-US" b="1" i="1" u="sng" dirty="0">
                <a:sym typeface="Wingdings" panose="05000000000000000000" pitchFamily="2" charset="2"/>
              </a:rPr>
              <a:t>Top Used </a:t>
            </a:r>
            <a:r>
              <a:rPr lang="en-US" b="1" i="1" u="sng" dirty="0" err="1">
                <a:sym typeface="Wingdings" panose="05000000000000000000" pitchFamily="2" charset="2"/>
              </a:rPr>
              <a:t>Tcode</a:t>
            </a:r>
            <a:endParaRPr lang="en-US" b="1" i="1" u="sng" dirty="0">
              <a:sym typeface="Wingdings" panose="05000000000000000000" pitchFamily="2" charset="2"/>
            </a:endParaRPr>
          </a:p>
          <a:p>
            <a:pPr marL="342900" indent="-342900">
              <a:buAutoNum type="arabicPeriod"/>
            </a:pPr>
            <a:r>
              <a:rPr lang="en-US" dirty="0"/>
              <a:t>Which are all the MOST used </a:t>
            </a:r>
            <a:r>
              <a:rPr lang="en-US" dirty="0" err="1"/>
              <a:t>tcode</a:t>
            </a:r>
            <a:r>
              <a:rPr lang="en-US" dirty="0"/>
              <a:t> in the system last month – usage statistics – ST03N </a:t>
            </a:r>
            <a:r>
              <a:rPr lang="en-US" dirty="0">
                <a:sym typeface="Wingdings" panose="05000000000000000000" pitchFamily="2" charset="2"/>
              </a:rPr>
              <a:t> TOP used</a:t>
            </a:r>
          </a:p>
          <a:p>
            <a:r>
              <a:rPr lang="en-US" b="1" i="1" u="sng" dirty="0"/>
              <a:t>Remove the </a:t>
            </a:r>
            <a:r>
              <a:rPr lang="en-US" b="1" i="1" u="sng" dirty="0" err="1"/>
              <a:t>Tcodes</a:t>
            </a:r>
            <a:r>
              <a:rPr lang="en-US" b="1" i="1" u="sng" dirty="0"/>
              <a:t> which are removed in S/4HANA</a:t>
            </a:r>
          </a:p>
          <a:p>
            <a:r>
              <a:rPr lang="en-US" dirty="0"/>
              <a:t>SYCM – Simplification Database </a:t>
            </a:r>
            <a:r>
              <a:rPr lang="en-US" dirty="0">
                <a:sym typeface="Wingdings" panose="05000000000000000000" pitchFamily="2" charset="2"/>
              </a:rPr>
              <a:t> Obsolete </a:t>
            </a:r>
            <a:r>
              <a:rPr lang="en-US" dirty="0" err="1">
                <a:sym typeface="Wingdings" panose="05000000000000000000" pitchFamily="2" charset="2"/>
              </a:rPr>
              <a:t>Tcode</a:t>
            </a:r>
            <a:endParaRPr lang="en-US" dirty="0">
              <a:sym typeface="Wingdings" panose="05000000000000000000" pitchFamily="2" charset="2"/>
            </a:endParaRPr>
          </a:p>
          <a:p>
            <a:endParaRPr lang="en-US" dirty="0">
              <a:sym typeface="Wingdings" panose="05000000000000000000" pitchFamily="2" charset="2"/>
            </a:endParaRPr>
          </a:p>
          <a:p>
            <a:r>
              <a:rPr lang="en-US" dirty="0">
                <a:sym typeface="Wingdings" panose="05000000000000000000" pitchFamily="2" charset="2"/>
              </a:rPr>
              <a:t>Top Assigned + Top Used – Obsolete </a:t>
            </a:r>
            <a:r>
              <a:rPr lang="en-US" dirty="0" err="1">
                <a:sym typeface="Wingdings" panose="05000000000000000000" pitchFamily="2" charset="2"/>
              </a:rPr>
              <a:t>Tcode</a:t>
            </a:r>
            <a:r>
              <a:rPr lang="en-US" dirty="0">
                <a:sym typeface="Wingdings" panose="05000000000000000000" pitchFamily="2" charset="2"/>
              </a:rPr>
              <a:t> = Final Set of TCODE scope</a:t>
            </a:r>
          </a:p>
          <a:p>
            <a:endParaRPr lang="en-US" dirty="0">
              <a:sym typeface="Wingdings" panose="05000000000000000000" pitchFamily="2" charset="2"/>
            </a:endParaRPr>
          </a:p>
          <a:p>
            <a:r>
              <a:rPr lang="en-US" dirty="0">
                <a:sym typeface="Wingdings" panose="05000000000000000000" pitchFamily="2" charset="2"/>
              </a:rPr>
              <a:t>We need to run a tool called </a:t>
            </a:r>
            <a:r>
              <a:rPr lang="en-US" b="1" dirty="0">
                <a:sym typeface="Wingdings" panose="05000000000000000000" pitchFamily="2" charset="2"/>
              </a:rPr>
              <a:t>Fiori App Recommendation Tool </a:t>
            </a:r>
            <a:r>
              <a:rPr lang="en-US" dirty="0">
                <a:sym typeface="Wingdings" panose="05000000000000000000" pitchFamily="2" charset="2"/>
              </a:rPr>
              <a:t>provided by SAP, which guide us about which Apps are required to be executed for classical </a:t>
            </a:r>
            <a:r>
              <a:rPr lang="en-US" dirty="0" err="1">
                <a:sym typeface="Wingdings" panose="05000000000000000000" pitchFamily="2" charset="2"/>
              </a:rPr>
              <a:t>tcode</a:t>
            </a:r>
            <a:r>
              <a:rPr lang="en-US" dirty="0">
                <a:sym typeface="Wingdings" panose="05000000000000000000" pitchFamily="2" charset="2"/>
              </a:rPr>
              <a:t>. To Run this tool we have 2 pre-requisites</a:t>
            </a:r>
          </a:p>
          <a:p>
            <a:pPr marL="342900" indent="-342900">
              <a:buAutoNum type="arabicPeriod"/>
            </a:pPr>
            <a:r>
              <a:rPr lang="en-US" dirty="0">
                <a:sym typeface="Wingdings" panose="05000000000000000000" pitchFamily="2" charset="2"/>
              </a:rPr>
              <a:t>Usage profile – </a:t>
            </a:r>
            <a:r>
              <a:rPr lang="en-US" dirty="0" err="1">
                <a:sym typeface="Wingdings" panose="05000000000000000000" pitchFamily="2" charset="2"/>
              </a:rPr>
              <a:t>Tcode</a:t>
            </a:r>
            <a:endParaRPr lang="en-US" dirty="0">
              <a:sym typeface="Wingdings" panose="05000000000000000000" pitchFamily="2" charset="2"/>
            </a:endParaRPr>
          </a:p>
          <a:p>
            <a:pPr marL="342900" indent="-342900">
              <a:buAutoNum type="arabicPeriod"/>
            </a:pPr>
            <a:r>
              <a:rPr lang="en-US" dirty="0">
                <a:sym typeface="Wingdings" panose="05000000000000000000" pitchFamily="2" charset="2"/>
              </a:rPr>
              <a:t>System Profile in which you are searching recommendation (S/4HANA) – ABAPProfile.xls</a:t>
            </a:r>
          </a:p>
          <a:p>
            <a:pPr marL="342900" indent="-342900">
              <a:buAutoNum type="arabicPeriod" startAt="3"/>
            </a:pPr>
            <a:r>
              <a:rPr lang="en-US" dirty="0">
                <a:sym typeface="Wingdings" panose="05000000000000000000" pitchFamily="2" charset="2"/>
              </a:rPr>
              <a:t>[option] HANA system profile – HANAProfile.xls --</a:t>
            </a:r>
            <a:r>
              <a:rPr lang="en-US" sz="1050" dirty="0">
                <a:sym typeface="Wingdings" panose="05000000000000000000" pitchFamily="2" charset="2"/>
              </a:rPr>
              <a:t> </a:t>
            </a:r>
            <a:r>
              <a:rPr lang="en-US" sz="1050" b="1" dirty="0"/>
              <a:t>select * from "_SYS_REPO"."DELIVERY_UNITS“ WHERE vendor = 'sap.com’</a:t>
            </a:r>
          </a:p>
          <a:p>
            <a:r>
              <a:rPr lang="en-US" sz="2400" b="1" dirty="0"/>
              <a:t>Extract All the Roles for these Fiori Apps</a:t>
            </a:r>
            <a:endParaRPr lang="en-US" sz="2400" dirty="0"/>
          </a:p>
        </p:txBody>
      </p:sp>
    </p:spTree>
    <p:extLst>
      <p:ext uri="{BB962C8B-B14F-4D97-AF65-F5344CB8AC3E}">
        <p14:creationId xmlns:p14="http://schemas.microsoft.com/office/powerpoint/2010/main" val="3804589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Fiori App Recommendations</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sp>
        <p:nvSpPr>
          <p:cNvPr id="2" name="TextBox 1">
            <a:extLst>
              <a:ext uri="{FF2B5EF4-FFF2-40B4-BE49-F238E27FC236}">
                <a16:creationId xmlns:a16="http://schemas.microsoft.com/office/drawing/2014/main" id="{38DE8CAA-55D1-4762-BA3A-22FC2955DA8B}"/>
              </a:ext>
            </a:extLst>
          </p:cNvPr>
          <p:cNvSpPr txBox="1"/>
          <p:nvPr/>
        </p:nvSpPr>
        <p:spPr>
          <a:xfrm>
            <a:off x="295564" y="839833"/>
            <a:ext cx="11647054" cy="3416320"/>
          </a:xfrm>
          <a:prstGeom prst="rect">
            <a:avLst/>
          </a:prstGeom>
          <a:noFill/>
        </p:spPr>
        <p:txBody>
          <a:bodyPr wrap="square" rtlCol="0">
            <a:spAutoFit/>
          </a:bodyPr>
          <a:lstStyle/>
          <a:p>
            <a:r>
              <a:rPr lang="en-US" dirty="0"/>
              <a:t>For Each </a:t>
            </a:r>
            <a:r>
              <a:rPr lang="en-US" dirty="0" err="1"/>
              <a:t>Tcode</a:t>
            </a:r>
            <a:r>
              <a:rPr lang="en-US" dirty="0"/>
              <a:t> used in your company, the tool will provide recommendation</a:t>
            </a:r>
          </a:p>
          <a:p>
            <a:r>
              <a:rPr lang="en-US" dirty="0"/>
              <a:t>Star 1 – Relevant Match </a:t>
            </a:r>
          </a:p>
          <a:p>
            <a:r>
              <a:rPr lang="en-US" dirty="0"/>
              <a:t>Star 2 – Broad Match</a:t>
            </a:r>
          </a:p>
          <a:p>
            <a:r>
              <a:rPr lang="en-US" dirty="0"/>
              <a:t>Star 3 -  Best Match</a:t>
            </a:r>
          </a:p>
          <a:p>
            <a:endParaRPr lang="en-US" dirty="0"/>
          </a:p>
          <a:p>
            <a:r>
              <a:rPr lang="en-US" dirty="0"/>
              <a:t>Goal - Ultimate goal is to find the Roles which are required to activate these apps.</a:t>
            </a:r>
          </a:p>
          <a:p>
            <a:endParaRPr lang="en-US" dirty="0"/>
          </a:p>
          <a:p>
            <a:r>
              <a:rPr lang="en-US" dirty="0"/>
              <a:t>Phase 2: </a:t>
            </a:r>
          </a:p>
          <a:p>
            <a:r>
              <a:rPr lang="en-US" dirty="0"/>
              <a:t>Directly look at the BPD (rapid.sap.com) and extract the roles from those documents</a:t>
            </a:r>
          </a:p>
          <a:p>
            <a:endParaRPr lang="en-US" dirty="0"/>
          </a:p>
          <a:p>
            <a:r>
              <a:rPr lang="en-US" dirty="0"/>
              <a:t>Phase 3:</a:t>
            </a:r>
          </a:p>
          <a:p>
            <a:r>
              <a:rPr lang="en-US" dirty="0"/>
              <a:t>Directly to Fiori App Reference Library and Select Roles Which are required in your company</a:t>
            </a:r>
          </a:p>
        </p:txBody>
      </p:sp>
    </p:spTree>
    <p:extLst>
      <p:ext uri="{BB962C8B-B14F-4D97-AF65-F5344CB8AC3E}">
        <p14:creationId xmlns:p14="http://schemas.microsoft.com/office/powerpoint/2010/main" val="83187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Guide to decide – when to go custom fiori app</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sp>
        <p:nvSpPr>
          <p:cNvPr id="2" name="Rectangle 1">
            <a:extLst>
              <a:ext uri="{FF2B5EF4-FFF2-40B4-BE49-F238E27FC236}">
                <a16:creationId xmlns:a16="http://schemas.microsoft.com/office/drawing/2014/main" id="{983C9938-6E8A-46CB-93A9-29D904C3A6AD}"/>
              </a:ext>
            </a:extLst>
          </p:cNvPr>
          <p:cNvSpPr/>
          <p:nvPr/>
        </p:nvSpPr>
        <p:spPr>
          <a:xfrm>
            <a:off x="3048000" y="970954"/>
            <a:ext cx="5708073" cy="4422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the SAP Fiori App Available in FIORI App Ref. Library</a:t>
            </a:r>
          </a:p>
        </p:txBody>
      </p:sp>
      <p:sp>
        <p:nvSpPr>
          <p:cNvPr id="3" name="Rectangle 2">
            <a:extLst>
              <a:ext uri="{FF2B5EF4-FFF2-40B4-BE49-F238E27FC236}">
                <a16:creationId xmlns:a16="http://schemas.microsoft.com/office/drawing/2014/main" id="{90A6560A-1C66-4174-AB7C-A973A15978A5}"/>
              </a:ext>
            </a:extLst>
          </p:cNvPr>
          <p:cNvSpPr/>
          <p:nvPr/>
        </p:nvSpPr>
        <p:spPr>
          <a:xfrm>
            <a:off x="544943" y="1997530"/>
            <a:ext cx="2456872"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Perfect Fit</a:t>
            </a:r>
          </a:p>
        </p:txBody>
      </p:sp>
      <p:sp>
        <p:nvSpPr>
          <p:cNvPr id="7" name="Rectangle 6">
            <a:extLst>
              <a:ext uri="{FF2B5EF4-FFF2-40B4-BE49-F238E27FC236}">
                <a16:creationId xmlns:a16="http://schemas.microsoft.com/office/drawing/2014/main" id="{76BAF51F-15DB-444F-9410-2AF3A1F89956}"/>
              </a:ext>
            </a:extLst>
          </p:cNvPr>
          <p:cNvSpPr/>
          <p:nvPr/>
        </p:nvSpPr>
        <p:spPr>
          <a:xfrm>
            <a:off x="7684659" y="2032617"/>
            <a:ext cx="2456872"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 Required</a:t>
            </a:r>
          </a:p>
        </p:txBody>
      </p:sp>
      <p:cxnSp>
        <p:nvCxnSpPr>
          <p:cNvPr id="5" name="Connector: Elbow 4">
            <a:extLst>
              <a:ext uri="{FF2B5EF4-FFF2-40B4-BE49-F238E27FC236}">
                <a16:creationId xmlns:a16="http://schemas.microsoft.com/office/drawing/2014/main" id="{4FD5098D-C760-44E7-8404-86572B6EC8F4}"/>
              </a:ext>
            </a:extLst>
          </p:cNvPr>
          <p:cNvCxnSpPr>
            <a:cxnSpLocks/>
            <a:stCxn id="2" idx="2"/>
            <a:endCxn id="3" idx="0"/>
          </p:cNvCxnSpPr>
          <p:nvPr/>
        </p:nvCxnSpPr>
        <p:spPr>
          <a:xfrm rot="5400000">
            <a:off x="3545525" y="-358982"/>
            <a:ext cx="584366" cy="41286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Connector: Elbow 7">
            <a:extLst>
              <a:ext uri="{FF2B5EF4-FFF2-40B4-BE49-F238E27FC236}">
                <a16:creationId xmlns:a16="http://schemas.microsoft.com/office/drawing/2014/main" id="{F991ACE9-F06B-4C80-B59F-1BE3A34C9D03}"/>
              </a:ext>
            </a:extLst>
          </p:cNvPr>
          <p:cNvCxnSpPr>
            <a:stCxn id="2" idx="2"/>
            <a:endCxn id="7" idx="0"/>
          </p:cNvCxnSpPr>
          <p:nvPr/>
        </p:nvCxnSpPr>
        <p:spPr>
          <a:xfrm rot="16200000" flipH="1">
            <a:off x="7097840" y="217361"/>
            <a:ext cx="619453" cy="30110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B277F82-D004-4540-95EF-B21C25BF5073}"/>
              </a:ext>
            </a:extLst>
          </p:cNvPr>
          <p:cNvSpPr txBox="1"/>
          <p:nvPr/>
        </p:nvSpPr>
        <p:spPr>
          <a:xfrm>
            <a:off x="3338943" y="1794330"/>
            <a:ext cx="891308" cy="369332"/>
          </a:xfrm>
          <a:prstGeom prst="rect">
            <a:avLst/>
          </a:prstGeom>
          <a:noFill/>
        </p:spPr>
        <p:txBody>
          <a:bodyPr wrap="square" rtlCol="0">
            <a:spAutoFit/>
          </a:bodyPr>
          <a:lstStyle/>
          <a:p>
            <a:r>
              <a:rPr lang="en-US" dirty="0"/>
              <a:t>YES</a:t>
            </a:r>
          </a:p>
        </p:txBody>
      </p:sp>
      <p:sp>
        <p:nvSpPr>
          <p:cNvPr id="13" name="TextBox 12">
            <a:extLst>
              <a:ext uri="{FF2B5EF4-FFF2-40B4-BE49-F238E27FC236}">
                <a16:creationId xmlns:a16="http://schemas.microsoft.com/office/drawing/2014/main" id="{7E0A4965-294B-45A3-AD6C-67E94E26ED88}"/>
              </a:ext>
            </a:extLst>
          </p:cNvPr>
          <p:cNvSpPr txBox="1"/>
          <p:nvPr/>
        </p:nvSpPr>
        <p:spPr>
          <a:xfrm>
            <a:off x="6684819" y="1663285"/>
            <a:ext cx="891308" cy="369332"/>
          </a:xfrm>
          <a:prstGeom prst="rect">
            <a:avLst/>
          </a:prstGeom>
          <a:noFill/>
        </p:spPr>
        <p:txBody>
          <a:bodyPr wrap="square" rtlCol="0">
            <a:spAutoFit/>
          </a:bodyPr>
          <a:lstStyle/>
          <a:p>
            <a:r>
              <a:rPr lang="en-US" dirty="0"/>
              <a:t>NO</a:t>
            </a:r>
          </a:p>
        </p:txBody>
      </p:sp>
      <p:sp>
        <p:nvSpPr>
          <p:cNvPr id="10" name="Rectangle 9">
            <a:extLst>
              <a:ext uri="{FF2B5EF4-FFF2-40B4-BE49-F238E27FC236}">
                <a16:creationId xmlns:a16="http://schemas.microsoft.com/office/drawing/2014/main" id="{B19DB252-04F8-4AC3-8909-64DD3646D882}"/>
              </a:ext>
            </a:extLst>
          </p:cNvPr>
          <p:cNvSpPr/>
          <p:nvPr/>
        </p:nvSpPr>
        <p:spPr>
          <a:xfrm>
            <a:off x="-535712" y="3299857"/>
            <a:ext cx="1708727"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Out-of-box usage</a:t>
            </a:r>
          </a:p>
        </p:txBody>
      </p:sp>
      <p:sp>
        <p:nvSpPr>
          <p:cNvPr id="15" name="Rectangle 14">
            <a:extLst>
              <a:ext uri="{FF2B5EF4-FFF2-40B4-BE49-F238E27FC236}">
                <a16:creationId xmlns:a16="http://schemas.microsoft.com/office/drawing/2014/main" id="{CA102858-EA03-4D82-A1C1-18CC553C9F84}"/>
              </a:ext>
            </a:extLst>
          </p:cNvPr>
          <p:cNvSpPr/>
          <p:nvPr/>
        </p:nvSpPr>
        <p:spPr>
          <a:xfrm>
            <a:off x="2147451" y="3282061"/>
            <a:ext cx="20828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Key user adaption suffice</a:t>
            </a:r>
          </a:p>
        </p:txBody>
      </p:sp>
      <p:cxnSp>
        <p:nvCxnSpPr>
          <p:cNvPr id="12" name="Connector: Elbow 11">
            <a:extLst>
              <a:ext uri="{FF2B5EF4-FFF2-40B4-BE49-F238E27FC236}">
                <a16:creationId xmlns:a16="http://schemas.microsoft.com/office/drawing/2014/main" id="{1974D775-4130-4343-B490-BF240E0D2032}"/>
              </a:ext>
            </a:extLst>
          </p:cNvPr>
          <p:cNvCxnSpPr>
            <a:stCxn id="3" idx="2"/>
            <a:endCxn id="10" idx="0"/>
          </p:cNvCxnSpPr>
          <p:nvPr/>
        </p:nvCxnSpPr>
        <p:spPr>
          <a:xfrm rot="5400000">
            <a:off x="699653" y="2226130"/>
            <a:ext cx="692727" cy="14547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B79468EA-0196-460A-9B9E-D57AFE3C9E13}"/>
              </a:ext>
            </a:extLst>
          </p:cNvPr>
          <p:cNvCxnSpPr>
            <a:stCxn id="3" idx="2"/>
            <a:endCxn id="15" idx="0"/>
          </p:cNvCxnSpPr>
          <p:nvPr/>
        </p:nvCxnSpPr>
        <p:spPr>
          <a:xfrm rot="16200000" flipH="1">
            <a:off x="2143650" y="2236859"/>
            <a:ext cx="674931" cy="141547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4B118BB-86F1-4303-836E-8A72AD8FDD23}"/>
              </a:ext>
            </a:extLst>
          </p:cNvPr>
          <p:cNvSpPr txBox="1"/>
          <p:nvPr/>
        </p:nvSpPr>
        <p:spPr>
          <a:xfrm>
            <a:off x="600362" y="2745859"/>
            <a:ext cx="891308" cy="369332"/>
          </a:xfrm>
          <a:prstGeom prst="rect">
            <a:avLst/>
          </a:prstGeom>
          <a:noFill/>
        </p:spPr>
        <p:txBody>
          <a:bodyPr wrap="square" rtlCol="0">
            <a:spAutoFit/>
          </a:bodyPr>
          <a:lstStyle/>
          <a:p>
            <a:r>
              <a:rPr lang="en-US" dirty="0"/>
              <a:t>YES</a:t>
            </a:r>
          </a:p>
        </p:txBody>
      </p:sp>
      <p:sp>
        <p:nvSpPr>
          <p:cNvPr id="21" name="TextBox 20">
            <a:extLst>
              <a:ext uri="{FF2B5EF4-FFF2-40B4-BE49-F238E27FC236}">
                <a16:creationId xmlns:a16="http://schemas.microsoft.com/office/drawing/2014/main" id="{CAEE5D3B-6637-4E9C-BA73-3538F4D99F17}"/>
              </a:ext>
            </a:extLst>
          </p:cNvPr>
          <p:cNvSpPr txBox="1"/>
          <p:nvPr/>
        </p:nvSpPr>
        <p:spPr>
          <a:xfrm>
            <a:off x="2182091" y="2727264"/>
            <a:ext cx="891308" cy="369332"/>
          </a:xfrm>
          <a:prstGeom prst="rect">
            <a:avLst/>
          </a:prstGeom>
          <a:noFill/>
        </p:spPr>
        <p:txBody>
          <a:bodyPr wrap="square" rtlCol="0">
            <a:spAutoFit/>
          </a:bodyPr>
          <a:lstStyle/>
          <a:p>
            <a:r>
              <a:rPr lang="en-US" dirty="0"/>
              <a:t>NO</a:t>
            </a:r>
          </a:p>
        </p:txBody>
      </p:sp>
      <p:sp>
        <p:nvSpPr>
          <p:cNvPr id="22" name="Rectangle 21">
            <a:extLst>
              <a:ext uri="{FF2B5EF4-FFF2-40B4-BE49-F238E27FC236}">
                <a16:creationId xmlns:a16="http://schemas.microsoft.com/office/drawing/2014/main" id="{4A1DFEE3-25AD-4054-A590-17DDADB80F33}"/>
              </a:ext>
            </a:extLst>
          </p:cNvPr>
          <p:cNvSpPr/>
          <p:nvPr/>
        </p:nvSpPr>
        <p:spPr>
          <a:xfrm>
            <a:off x="450270" y="4610170"/>
            <a:ext cx="20828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Adapt UI</a:t>
            </a:r>
          </a:p>
        </p:txBody>
      </p:sp>
      <p:sp>
        <p:nvSpPr>
          <p:cNvPr id="25" name="Rectangle 24">
            <a:extLst>
              <a:ext uri="{FF2B5EF4-FFF2-40B4-BE49-F238E27FC236}">
                <a16:creationId xmlns:a16="http://schemas.microsoft.com/office/drawing/2014/main" id="{F2E85840-184F-47DF-9B47-B5B825301CC7}"/>
              </a:ext>
            </a:extLst>
          </p:cNvPr>
          <p:cNvSpPr/>
          <p:nvPr/>
        </p:nvSpPr>
        <p:spPr>
          <a:xfrm>
            <a:off x="3496776" y="4610170"/>
            <a:ext cx="20828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Extend using BAS</a:t>
            </a:r>
          </a:p>
        </p:txBody>
      </p:sp>
      <p:grpSp>
        <p:nvGrpSpPr>
          <p:cNvPr id="24" name="Group 23">
            <a:extLst>
              <a:ext uri="{FF2B5EF4-FFF2-40B4-BE49-F238E27FC236}">
                <a16:creationId xmlns:a16="http://schemas.microsoft.com/office/drawing/2014/main" id="{1CA9CF96-8D05-4DFB-A809-340F909E8135}"/>
              </a:ext>
            </a:extLst>
          </p:cNvPr>
          <p:cNvGrpSpPr/>
          <p:nvPr/>
        </p:nvGrpSpPr>
        <p:grpSpPr>
          <a:xfrm>
            <a:off x="1491671" y="3983284"/>
            <a:ext cx="3189905" cy="718510"/>
            <a:chOff x="1491671" y="3891660"/>
            <a:chExt cx="3189905" cy="718510"/>
          </a:xfrm>
        </p:grpSpPr>
        <p:cxnSp>
          <p:nvCxnSpPr>
            <p:cNvPr id="18" name="Connector: Elbow 17">
              <a:extLst>
                <a:ext uri="{FF2B5EF4-FFF2-40B4-BE49-F238E27FC236}">
                  <a16:creationId xmlns:a16="http://schemas.microsoft.com/office/drawing/2014/main" id="{543AD7FD-604B-4DEC-82F1-16846622DFC9}"/>
                </a:ext>
              </a:extLst>
            </p:cNvPr>
            <p:cNvCxnSpPr>
              <a:stCxn id="15" idx="2"/>
              <a:endCxn id="22" idx="0"/>
            </p:cNvCxnSpPr>
            <p:nvPr/>
          </p:nvCxnSpPr>
          <p:spPr>
            <a:xfrm rot="5400000">
              <a:off x="1981007" y="3402325"/>
              <a:ext cx="718509" cy="1697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274B2416-156E-4BA0-829C-99D6D176CA23}"/>
                </a:ext>
              </a:extLst>
            </p:cNvPr>
            <p:cNvCxnSpPr>
              <a:stCxn id="15" idx="2"/>
              <a:endCxn id="25" idx="0"/>
            </p:cNvCxnSpPr>
            <p:nvPr/>
          </p:nvCxnSpPr>
          <p:spPr>
            <a:xfrm rot="16200000" flipH="1">
              <a:off x="3504259" y="3576252"/>
              <a:ext cx="718509" cy="13493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F01E7F4B-0633-4AE3-8B78-2968D7B1AE66}"/>
                </a:ext>
              </a:extLst>
            </p:cNvPr>
            <p:cNvSpPr txBox="1"/>
            <p:nvPr/>
          </p:nvSpPr>
          <p:spPr>
            <a:xfrm>
              <a:off x="2155189" y="3915591"/>
              <a:ext cx="891308" cy="369332"/>
            </a:xfrm>
            <a:prstGeom prst="rect">
              <a:avLst/>
            </a:prstGeom>
            <a:noFill/>
          </p:spPr>
          <p:txBody>
            <a:bodyPr wrap="square" rtlCol="0">
              <a:spAutoFit/>
            </a:bodyPr>
            <a:lstStyle/>
            <a:p>
              <a:r>
                <a:rPr lang="en-US" dirty="0"/>
                <a:t>YES</a:t>
              </a:r>
            </a:p>
          </p:txBody>
        </p:sp>
        <p:sp>
          <p:nvSpPr>
            <p:cNvPr id="29" name="TextBox 28">
              <a:extLst>
                <a:ext uri="{FF2B5EF4-FFF2-40B4-BE49-F238E27FC236}">
                  <a16:creationId xmlns:a16="http://schemas.microsoft.com/office/drawing/2014/main" id="{849FA72C-C3EA-49C8-B83D-5D6BD4539547}"/>
                </a:ext>
              </a:extLst>
            </p:cNvPr>
            <p:cNvSpPr txBox="1"/>
            <p:nvPr/>
          </p:nvSpPr>
          <p:spPr>
            <a:xfrm>
              <a:off x="3790268" y="3917539"/>
              <a:ext cx="891308" cy="369332"/>
            </a:xfrm>
            <a:prstGeom prst="rect">
              <a:avLst/>
            </a:prstGeom>
            <a:noFill/>
          </p:spPr>
          <p:txBody>
            <a:bodyPr wrap="square" rtlCol="0">
              <a:spAutoFit/>
            </a:bodyPr>
            <a:lstStyle/>
            <a:p>
              <a:r>
                <a:rPr lang="en-US" dirty="0"/>
                <a:t>NO</a:t>
              </a:r>
            </a:p>
          </p:txBody>
        </p:sp>
      </p:grpSp>
      <p:cxnSp>
        <p:nvCxnSpPr>
          <p:cNvPr id="35" name="Connector: Elbow 34">
            <a:extLst>
              <a:ext uri="{FF2B5EF4-FFF2-40B4-BE49-F238E27FC236}">
                <a16:creationId xmlns:a16="http://schemas.microsoft.com/office/drawing/2014/main" id="{2080EC69-7E0A-4ACE-AFB5-EEF6F9C4A838}"/>
              </a:ext>
            </a:extLst>
          </p:cNvPr>
          <p:cNvCxnSpPr/>
          <p:nvPr/>
        </p:nvCxnSpPr>
        <p:spPr>
          <a:xfrm rot="5400000">
            <a:off x="7705251" y="2170182"/>
            <a:ext cx="718509" cy="1697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686E38BE-EABC-4BCD-8556-537691E4ADBE}"/>
              </a:ext>
            </a:extLst>
          </p:cNvPr>
          <p:cNvCxnSpPr/>
          <p:nvPr/>
        </p:nvCxnSpPr>
        <p:spPr>
          <a:xfrm rot="16200000" flipH="1">
            <a:off x="9228503" y="2344109"/>
            <a:ext cx="718509" cy="13493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E5A1BD81-A3F5-45A3-981C-BE47545C8AE9}"/>
              </a:ext>
            </a:extLst>
          </p:cNvPr>
          <p:cNvSpPr txBox="1"/>
          <p:nvPr/>
        </p:nvSpPr>
        <p:spPr>
          <a:xfrm>
            <a:off x="7751625" y="2768427"/>
            <a:ext cx="891308" cy="369332"/>
          </a:xfrm>
          <a:prstGeom prst="rect">
            <a:avLst/>
          </a:prstGeom>
          <a:noFill/>
        </p:spPr>
        <p:txBody>
          <a:bodyPr wrap="square" rtlCol="0">
            <a:spAutoFit/>
          </a:bodyPr>
          <a:lstStyle/>
          <a:p>
            <a:r>
              <a:rPr lang="en-US" dirty="0"/>
              <a:t>YES</a:t>
            </a:r>
          </a:p>
        </p:txBody>
      </p:sp>
      <p:sp>
        <p:nvSpPr>
          <p:cNvPr id="38" name="TextBox 37">
            <a:extLst>
              <a:ext uri="{FF2B5EF4-FFF2-40B4-BE49-F238E27FC236}">
                <a16:creationId xmlns:a16="http://schemas.microsoft.com/office/drawing/2014/main" id="{A47BBDCE-2470-4A5F-A87D-9D6E3F336D62}"/>
              </a:ext>
            </a:extLst>
          </p:cNvPr>
          <p:cNvSpPr txBox="1"/>
          <p:nvPr/>
        </p:nvSpPr>
        <p:spPr>
          <a:xfrm>
            <a:off x="9527313" y="2745859"/>
            <a:ext cx="891308" cy="369332"/>
          </a:xfrm>
          <a:prstGeom prst="rect">
            <a:avLst/>
          </a:prstGeom>
          <a:noFill/>
        </p:spPr>
        <p:txBody>
          <a:bodyPr wrap="square" rtlCol="0">
            <a:spAutoFit/>
          </a:bodyPr>
          <a:lstStyle/>
          <a:p>
            <a:r>
              <a:rPr lang="en-US" dirty="0"/>
              <a:t>NO</a:t>
            </a:r>
          </a:p>
        </p:txBody>
      </p:sp>
      <p:sp>
        <p:nvSpPr>
          <p:cNvPr id="33" name="Rectangle 32">
            <a:extLst>
              <a:ext uri="{FF2B5EF4-FFF2-40B4-BE49-F238E27FC236}">
                <a16:creationId xmlns:a16="http://schemas.microsoft.com/office/drawing/2014/main" id="{234E25CB-7338-4687-954C-AAB4E5C18728}"/>
              </a:ext>
            </a:extLst>
          </p:cNvPr>
          <p:cNvSpPr/>
          <p:nvPr/>
        </p:nvSpPr>
        <p:spPr>
          <a:xfrm>
            <a:off x="6253949" y="3354994"/>
            <a:ext cx="1897151" cy="57592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Custom Fiori App (BYO)</a:t>
            </a:r>
          </a:p>
        </p:txBody>
      </p:sp>
      <p:sp>
        <p:nvSpPr>
          <p:cNvPr id="34" name="Rectangle 33">
            <a:extLst>
              <a:ext uri="{FF2B5EF4-FFF2-40B4-BE49-F238E27FC236}">
                <a16:creationId xmlns:a16="http://schemas.microsoft.com/office/drawing/2014/main" id="{4F989864-C253-4BE4-88F1-FB04951C3885}"/>
              </a:ext>
            </a:extLst>
          </p:cNvPr>
          <p:cNvSpPr/>
          <p:nvPr/>
        </p:nvSpPr>
        <p:spPr>
          <a:xfrm>
            <a:off x="6471688" y="4004928"/>
            <a:ext cx="1571224" cy="36933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Fiori Element</a:t>
            </a:r>
          </a:p>
        </p:txBody>
      </p:sp>
      <p:sp>
        <p:nvSpPr>
          <p:cNvPr id="42" name="Rectangle 41">
            <a:extLst>
              <a:ext uri="{FF2B5EF4-FFF2-40B4-BE49-F238E27FC236}">
                <a16:creationId xmlns:a16="http://schemas.microsoft.com/office/drawing/2014/main" id="{BDDA0557-36A1-4987-B39E-4D1D4681F59C}"/>
              </a:ext>
            </a:extLst>
          </p:cNvPr>
          <p:cNvSpPr/>
          <p:nvPr/>
        </p:nvSpPr>
        <p:spPr>
          <a:xfrm>
            <a:off x="6469727" y="4442058"/>
            <a:ext cx="1571224" cy="36933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Fiori Free Style</a:t>
            </a:r>
          </a:p>
        </p:txBody>
      </p:sp>
      <p:sp>
        <p:nvSpPr>
          <p:cNvPr id="43" name="Rectangle 42">
            <a:extLst>
              <a:ext uri="{FF2B5EF4-FFF2-40B4-BE49-F238E27FC236}">
                <a16:creationId xmlns:a16="http://schemas.microsoft.com/office/drawing/2014/main" id="{5F25CD81-3CC6-4C7F-8425-20197DAA5F81}"/>
              </a:ext>
            </a:extLst>
          </p:cNvPr>
          <p:cNvSpPr/>
          <p:nvPr/>
        </p:nvSpPr>
        <p:spPr>
          <a:xfrm>
            <a:off x="9221020" y="3395326"/>
            <a:ext cx="20828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Classical Z </a:t>
            </a:r>
            <a:r>
              <a:rPr lang="en-US" dirty="0" err="1"/>
              <a:t>TCode</a:t>
            </a:r>
            <a:endParaRPr lang="en-US" dirty="0"/>
          </a:p>
        </p:txBody>
      </p:sp>
      <p:grpSp>
        <p:nvGrpSpPr>
          <p:cNvPr id="49" name="Group 48">
            <a:extLst>
              <a:ext uri="{FF2B5EF4-FFF2-40B4-BE49-F238E27FC236}">
                <a16:creationId xmlns:a16="http://schemas.microsoft.com/office/drawing/2014/main" id="{866C924A-9293-405C-9785-78EB5AB5E18D}"/>
              </a:ext>
            </a:extLst>
          </p:cNvPr>
          <p:cNvGrpSpPr/>
          <p:nvPr/>
        </p:nvGrpSpPr>
        <p:grpSpPr>
          <a:xfrm>
            <a:off x="8351817" y="4004926"/>
            <a:ext cx="3384243" cy="1041269"/>
            <a:chOff x="1291663" y="3891660"/>
            <a:chExt cx="3384243" cy="1041269"/>
          </a:xfrm>
        </p:grpSpPr>
        <p:cxnSp>
          <p:nvCxnSpPr>
            <p:cNvPr id="50" name="Connector: Elbow 49">
              <a:extLst>
                <a:ext uri="{FF2B5EF4-FFF2-40B4-BE49-F238E27FC236}">
                  <a16:creationId xmlns:a16="http://schemas.microsoft.com/office/drawing/2014/main" id="{AF481972-F6D0-4DBC-815B-B24C4FC0E71E}"/>
                </a:ext>
              </a:extLst>
            </p:cNvPr>
            <p:cNvCxnSpPr>
              <a:cxnSpLocks/>
              <a:stCxn id="43" idx="2"/>
              <a:endCxn id="54" idx="0"/>
            </p:cNvCxnSpPr>
            <p:nvPr/>
          </p:nvCxnSpPr>
          <p:spPr>
            <a:xfrm rot="5400000">
              <a:off x="1726331" y="3456993"/>
              <a:ext cx="1041268" cy="191060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AD7071CB-F915-426A-A191-11D4DCC61F13}"/>
                </a:ext>
              </a:extLst>
            </p:cNvPr>
            <p:cNvCxnSpPr>
              <a:cxnSpLocks/>
            </p:cNvCxnSpPr>
            <p:nvPr/>
          </p:nvCxnSpPr>
          <p:spPr>
            <a:xfrm rot="16200000" flipH="1">
              <a:off x="3504259" y="3576252"/>
              <a:ext cx="718509" cy="13493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F0210783-DAE6-4891-A6E9-52CAF7375775}"/>
                </a:ext>
              </a:extLst>
            </p:cNvPr>
            <p:cNvSpPr txBox="1"/>
            <p:nvPr/>
          </p:nvSpPr>
          <p:spPr>
            <a:xfrm>
              <a:off x="2155189" y="3915591"/>
              <a:ext cx="891308" cy="369332"/>
            </a:xfrm>
            <a:prstGeom prst="rect">
              <a:avLst/>
            </a:prstGeom>
            <a:noFill/>
          </p:spPr>
          <p:txBody>
            <a:bodyPr wrap="square" rtlCol="0">
              <a:spAutoFit/>
            </a:bodyPr>
            <a:lstStyle/>
            <a:p>
              <a:r>
                <a:rPr lang="en-US" dirty="0"/>
                <a:t>YES</a:t>
              </a:r>
            </a:p>
          </p:txBody>
        </p:sp>
        <p:sp>
          <p:nvSpPr>
            <p:cNvPr id="53" name="TextBox 52">
              <a:extLst>
                <a:ext uri="{FF2B5EF4-FFF2-40B4-BE49-F238E27FC236}">
                  <a16:creationId xmlns:a16="http://schemas.microsoft.com/office/drawing/2014/main" id="{B12CD6E0-5265-4868-BEFC-0650C05FCA49}"/>
                </a:ext>
              </a:extLst>
            </p:cNvPr>
            <p:cNvSpPr txBox="1"/>
            <p:nvPr/>
          </p:nvSpPr>
          <p:spPr>
            <a:xfrm>
              <a:off x="3784598" y="3987129"/>
              <a:ext cx="891308" cy="369332"/>
            </a:xfrm>
            <a:prstGeom prst="rect">
              <a:avLst/>
            </a:prstGeom>
            <a:noFill/>
          </p:spPr>
          <p:txBody>
            <a:bodyPr wrap="square" rtlCol="0">
              <a:spAutoFit/>
            </a:bodyPr>
            <a:lstStyle/>
            <a:p>
              <a:r>
                <a:rPr lang="en-US" dirty="0"/>
                <a:t>NO</a:t>
              </a:r>
            </a:p>
          </p:txBody>
        </p:sp>
      </p:grpSp>
      <p:sp>
        <p:nvSpPr>
          <p:cNvPr id="54" name="Rectangle 53">
            <a:extLst>
              <a:ext uri="{FF2B5EF4-FFF2-40B4-BE49-F238E27FC236}">
                <a16:creationId xmlns:a16="http://schemas.microsoft.com/office/drawing/2014/main" id="{BC29D457-DC52-42FA-AA23-5F773B8420CE}"/>
              </a:ext>
            </a:extLst>
          </p:cNvPr>
          <p:cNvSpPr/>
          <p:nvPr/>
        </p:nvSpPr>
        <p:spPr>
          <a:xfrm>
            <a:off x="7123381" y="5046194"/>
            <a:ext cx="2456872"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Perfect Fit</a:t>
            </a:r>
          </a:p>
        </p:txBody>
      </p:sp>
      <p:grpSp>
        <p:nvGrpSpPr>
          <p:cNvPr id="57" name="Group 56">
            <a:extLst>
              <a:ext uri="{FF2B5EF4-FFF2-40B4-BE49-F238E27FC236}">
                <a16:creationId xmlns:a16="http://schemas.microsoft.com/office/drawing/2014/main" id="{4FE18D09-F160-4D3E-937F-6FB00D0EB571}"/>
              </a:ext>
            </a:extLst>
          </p:cNvPr>
          <p:cNvGrpSpPr/>
          <p:nvPr/>
        </p:nvGrpSpPr>
        <p:grpSpPr>
          <a:xfrm>
            <a:off x="6556147" y="5625506"/>
            <a:ext cx="3189905" cy="718510"/>
            <a:chOff x="1491671" y="3891660"/>
            <a:chExt cx="3189905" cy="718510"/>
          </a:xfrm>
        </p:grpSpPr>
        <p:cxnSp>
          <p:nvCxnSpPr>
            <p:cNvPr id="58" name="Connector: Elbow 57">
              <a:extLst>
                <a:ext uri="{FF2B5EF4-FFF2-40B4-BE49-F238E27FC236}">
                  <a16:creationId xmlns:a16="http://schemas.microsoft.com/office/drawing/2014/main" id="{B8279722-5FBD-41C2-9BD8-E53E86AE4FFF}"/>
                </a:ext>
              </a:extLst>
            </p:cNvPr>
            <p:cNvCxnSpPr/>
            <p:nvPr/>
          </p:nvCxnSpPr>
          <p:spPr>
            <a:xfrm rot="5400000">
              <a:off x="1981007" y="3402325"/>
              <a:ext cx="718509" cy="1697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a:extLst>
                <a:ext uri="{FF2B5EF4-FFF2-40B4-BE49-F238E27FC236}">
                  <a16:creationId xmlns:a16="http://schemas.microsoft.com/office/drawing/2014/main" id="{0172A200-7952-46AD-BB7D-76E28F798940}"/>
                </a:ext>
              </a:extLst>
            </p:cNvPr>
            <p:cNvCxnSpPr/>
            <p:nvPr/>
          </p:nvCxnSpPr>
          <p:spPr>
            <a:xfrm rot="16200000" flipH="1">
              <a:off x="3504259" y="3576252"/>
              <a:ext cx="718509" cy="13493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4CBC0CD7-C30A-43F8-AF7C-448860C19B05}"/>
                </a:ext>
              </a:extLst>
            </p:cNvPr>
            <p:cNvSpPr txBox="1"/>
            <p:nvPr/>
          </p:nvSpPr>
          <p:spPr>
            <a:xfrm>
              <a:off x="2155189" y="3915591"/>
              <a:ext cx="891308" cy="369332"/>
            </a:xfrm>
            <a:prstGeom prst="rect">
              <a:avLst/>
            </a:prstGeom>
            <a:noFill/>
          </p:spPr>
          <p:txBody>
            <a:bodyPr wrap="square" rtlCol="0">
              <a:spAutoFit/>
            </a:bodyPr>
            <a:lstStyle/>
            <a:p>
              <a:r>
                <a:rPr lang="en-US" dirty="0"/>
                <a:t>YES</a:t>
              </a:r>
            </a:p>
          </p:txBody>
        </p:sp>
        <p:sp>
          <p:nvSpPr>
            <p:cNvPr id="63" name="TextBox 62">
              <a:extLst>
                <a:ext uri="{FF2B5EF4-FFF2-40B4-BE49-F238E27FC236}">
                  <a16:creationId xmlns:a16="http://schemas.microsoft.com/office/drawing/2014/main" id="{AF51F262-1B68-4988-A59D-853A61615E0F}"/>
                </a:ext>
              </a:extLst>
            </p:cNvPr>
            <p:cNvSpPr txBox="1"/>
            <p:nvPr/>
          </p:nvSpPr>
          <p:spPr>
            <a:xfrm>
              <a:off x="3790268" y="3917539"/>
              <a:ext cx="891308" cy="369332"/>
            </a:xfrm>
            <a:prstGeom prst="rect">
              <a:avLst/>
            </a:prstGeom>
            <a:noFill/>
          </p:spPr>
          <p:txBody>
            <a:bodyPr wrap="square" rtlCol="0">
              <a:spAutoFit/>
            </a:bodyPr>
            <a:lstStyle/>
            <a:p>
              <a:r>
                <a:rPr lang="en-US" dirty="0"/>
                <a:t>NO</a:t>
              </a:r>
            </a:p>
          </p:txBody>
        </p:sp>
      </p:grpSp>
      <p:sp>
        <p:nvSpPr>
          <p:cNvPr id="41" name="Rectangle 40">
            <a:extLst>
              <a:ext uri="{FF2B5EF4-FFF2-40B4-BE49-F238E27FC236}">
                <a16:creationId xmlns:a16="http://schemas.microsoft.com/office/drawing/2014/main" id="{BC31449C-DD1B-4C99-A020-E0259376EAB2}"/>
              </a:ext>
            </a:extLst>
          </p:cNvPr>
          <p:cNvSpPr/>
          <p:nvPr/>
        </p:nvSpPr>
        <p:spPr>
          <a:xfrm>
            <a:off x="5681209" y="6253018"/>
            <a:ext cx="1749876" cy="2377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 As is</a:t>
            </a:r>
          </a:p>
        </p:txBody>
      </p:sp>
      <p:sp>
        <p:nvSpPr>
          <p:cNvPr id="64" name="Rectangle 63">
            <a:extLst>
              <a:ext uri="{FF2B5EF4-FFF2-40B4-BE49-F238E27FC236}">
                <a16:creationId xmlns:a16="http://schemas.microsoft.com/office/drawing/2014/main" id="{1C7B3B1F-F2FD-4B33-91AB-4263EF58098C}"/>
              </a:ext>
            </a:extLst>
          </p:cNvPr>
          <p:cNvSpPr/>
          <p:nvPr/>
        </p:nvSpPr>
        <p:spPr>
          <a:xfrm>
            <a:off x="8799414" y="6313928"/>
            <a:ext cx="1749876" cy="2377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Screen Persona</a:t>
            </a:r>
          </a:p>
        </p:txBody>
      </p:sp>
      <p:sp>
        <p:nvSpPr>
          <p:cNvPr id="65" name="Rectangle 64">
            <a:extLst>
              <a:ext uri="{FF2B5EF4-FFF2-40B4-BE49-F238E27FC236}">
                <a16:creationId xmlns:a16="http://schemas.microsoft.com/office/drawing/2014/main" id="{4A0F73C1-F0F4-4EAB-A974-E30B05D3C8D2}"/>
              </a:ext>
            </a:extLst>
          </p:cNvPr>
          <p:cNvSpPr/>
          <p:nvPr/>
        </p:nvSpPr>
        <p:spPr>
          <a:xfrm>
            <a:off x="10608238" y="4719666"/>
            <a:ext cx="1897151" cy="57592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Custom Fiori App (BYO)</a:t>
            </a:r>
          </a:p>
        </p:txBody>
      </p:sp>
      <p:sp>
        <p:nvSpPr>
          <p:cNvPr id="66" name="Rectangle 65">
            <a:extLst>
              <a:ext uri="{FF2B5EF4-FFF2-40B4-BE49-F238E27FC236}">
                <a16:creationId xmlns:a16="http://schemas.microsoft.com/office/drawing/2014/main" id="{3244E2F9-7DE5-4F00-BCEA-F2EFF9F041AE}"/>
              </a:ext>
            </a:extLst>
          </p:cNvPr>
          <p:cNvSpPr/>
          <p:nvPr/>
        </p:nvSpPr>
        <p:spPr>
          <a:xfrm>
            <a:off x="10825977" y="5369600"/>
            <a:ext cx="1571224" cy="36933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Fiori Element</a:t>
            </a:r>
          </a:p>
        </p:txBody>
      </p:sp>
      <p:sp>
        <p:nvSpPr>
          <p:cNvPr id="67" name="Rectangle 66">
            <a:extLst>
              <a:ext uri="{FF2B5EF4-FFF2-40B4-BE49-F238E27FC236}">
                <a16:creationId xmlns:a16="http://schemas.microsoft.com/office/drawing/2014/main" id="{99B0BDC4-C515-4853-A759-83DC0A8A4F72}"/>
              </a:ext>
            </a:extLst>
          </p:cNvPr>
          <p:cNvSpPr/>
          <p:nvPr/>
        </p:nvSpPr>
        <p:spPr>
          <a:xfrm>
            <a:off x="10824016" y="5806730"/>
            <a:ext cx="1571224" cy="36933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Fiori Free Style</a:t>
            </a:r>
          </a:p>
        </p:txBody>
      </p:sp>
    </p:spTree>
    <p:extLst>
      <p:ext uri="{BB962C8B-B14F-4D97-AF65-F5344CB8AC3E}">
        <p14:creationId xmlns:p14="http://schemas.microsoft.com/office/powerpoint/2010/main" val="2988135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UI5 Runtime Package in Software downloads</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pic>
        <p:nvPicPr>
          <p:cNvPr id="5" name="Picture 4">
            <a:extLst>
              <a:ext uri="{FF2B5EF4-FFF2-40B4-BE49-F238E27FC236}">
                <a16:creationId xmlns:a16="http://schemas.microsoft.com/office/drawing/2014/main" id="{A1B6C971-E8FB-44A6-A051-8214C98E2BA3}"/>
              </a:ext>
            </a:extLst>
          </p:cNvPr>
          <p:cNvPicPr>
            <a:picLocks noChangeAspect="1"/>
          </p:cNvPicPr>
          <p:nvPr/>
        </p:nvPicPr>
        <p:blipFill>
          <a:blip r:embed="rId3"/>
          <a:stretch>
            <a:fillRect/>
          </a:stretch>
        </p:blipFill>
        <p:spPr>
          <a:xfrm>
            <a:off x="791659" y="1097937"/>
            <a:ext cx="9994621" cy="4662125"/>
          </a:xfrm>
          <a:prstGeom prst="rect">
            <a:avLst/>
          </a:prstGeom>
        </p:spPr>
      </p:pic>
    </p:spTree>
    <p:extLst>
      <p:ext uri="{BB962C8B-B14F-4D97-AF65-F5344CB8AC3E}">
        <p14:creationId xmlns:p14="http://schemas.microsoft.com/office/powerpoint/2010/main" val="2670459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Custom Fiori App - Troubleshooting</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sp>
        <p:nvSpPr>
          <p:cNvPr id="2" name="TextBox 1">
            <a:extLst>
              <a:ext uri="{FF2B5EF4-FFF2-40B4-BE49-F238E27FC236}">
                <a16:creationId xmlns:a16="http://schemas.microsoft.com/office/drawing/2014/main" id="{6D549011-6FC5-43E2-89C7-0FA3C2777A62}"/>
              </a:ext>
            </a:extLst>
          </p:cNvPr>
          <p:cNvSpPr txBox="1"/>
          <p:nvPr/>
        </p:nvSpPr>
        <p:spPr>
          <a:xfrm>
            <a:off x="277091" y="1028343"/>
            <a:ext cx="11637818" cy="5632311"/>
          </a:xfrm>
          <a:prstGeom prst="rect">
            <a:avLst/>
          </a:prstGeom>
          <a:noFill/>
        </p:spPr>
        <p:txBody>
          <a:bodyPr wrap="square" rtlCol="0">
            <a:spAutoFit/>
          </a:bodyPr>
          <a:lstStyle/>
          <a:p>
            <a:r>
              <a:rPr lang="en-US" b="1" i="1" dirty="0"/>
              <a:t>Guidelines</a:t>
            </a:r>
          </a:p>
          <a:p>
            <a:pPr marL="342900" indent="-342900">
              <a:buAutoNum type="arabicPeriod"/>
            </a:pPr>
            <a:r>
              <a:rPr lang="en-US" dirty="0"/>
              <a:t>A Custom Fiori App must have Component.js, </a:t>
            </a:r>
            <a:r>
              <a:rPr lang="en-US" dirty="0" err="1"/>
              <a:t>manifest.json</a:t>
            </a:r>
            <a:endParaRPr lang="en-US" dirty="0"/>
          </a:p>
          <a:p>
            <a:pPr marL="342900" indent="-342900">
              <a:buAutoNum type="arabicPeriod"/>
            </a:pPr>
            <a:r>
              <a:rPr lang="en-US" dirty="0"/>
              <a:t>One Fiori Project should have one OData Service</a:t>
            </a:r>
          </a:p>
          <a:p>
            <a:pPr marL="342900" indent="-342900">
              <a:buAutoNum type="arabicPeriod"/>
            </a:pPr>
            <a:r>
              <a:rPr lang="en-US" dirty="0"/>
              <a:t>The namespace of our project must be unique</a:t>
            </a:r>
          </a:p>
          <a:p>
            <a:pPr marL="342900" indent="-342900">
              <a:buAutoNum type="arabicPeriod"/>
            </a:pPr>
            <a:endParaRPr lang="en-US" dirty="0"/>
          </a:p>
          <a:p>
            <a:r>
              <a:rPr lang="en-US" b="1" i="1" dirty="0"/>
              <a:t>What breaks a Custom Fiori app after you deploy</a:t>
            </a:r>
          </a:p>
          <a:p>
            <a:pPr marL="342900" indent="-342900">
              <a:buAutoNum type="arabicPeriod"/>
            </a:pPr>
            <a:r>
              <a:rPr lang="en-US" dirty="0"/>
              <a:t>All the Fiori Apps, the UI5 framework is the pre-requisite, We need to make sure that our version of UI5 in the SAP Server must support the version on which app is built on.</a:t>
            </a:r>
          </a:p>
          <a:p>
            <a:pPr marL="800100" lvl="1" indent="-342900">
              <a:buAutoNum type="arabicPeriod"/>
            </a:pPr>
            <a:r>
              <a:rPr lang="en-US" dirty="0"/>
              <a:t>How to check version of SAPUI5 in our sap server. SICF</a:t>
            </a:r>
            <a:r>
              <a:rPr lang="en-US" dirty="0">
                <a:sym typeface="Wingdings" panose="05000000000000000000" pitchFamily="2" charset="2"/>
              </a:rPr>
              <a:t> ui5_ui5</a:t>
            </a:r>
          </a:p>
          <a:p>
            <a:pPr marL="800100" lvl="1" indent="-342900">
              <a:buAutoNum type="arabicPeriod"/>
            </a:pPr>
            <a:r>
              <a:rPr lang="en-US" dirty="0">
                <a:sym typeface="Wingdings" panose="05000000000000000000" pitchFamily="2" charset="2"/>
              </a:rPr>
              <a:t>[solution] We can upgrade the SAPUI5 version in SAP Server</a:t>
            </a:r>
          </a:p>
          <a:p>
            <a:pPr marL="1257300" lvl="2" indent="-342900">
              <a:buAutoNum type="arabicPeriod"/>
            </a:pPr>
            <a:r>
              <a:rPr lang="en-US" dirty="0">
                <a:sym typeface="Wingdings" panose="05000000000000000000" pitchFamily="2" charset="2"/>
              </a:rPr>
              <a:t>Download the SAPUI5 RUNTIME CLIENT from sap service marketplace – S USER</a:t>
            </a:r>
          </a:p>
          <a:p>
            <a:pPr marL="1257300" lvl="2" indent="-342900">
              <a:buAutoNum type="arabicPeriod"/>
            </a:pPr>
            <a:r>
              <a:rPr lang="en-US" dirty="0">
                <a:sym typeface="Wingdings" panose="05000000000000000000" pitchFamily="2" charset="2"/>
              </a:rPr>
              <a:t>Run Report to upload ZIP - /UI5/UI5_UPLOAD_PATCH_TO_MIME</a:t>
            </a:r>
          </a:p>
          <a:p>
            <a:pPr marL="342900" indent="-342900">
              <a:buAutoNum type="arabicPeriod"/>
            </a:pPr>
            <a:r>
              <a:rPr lang="en-US" dirty="0">
                <a:sym typeface="Wingdings" panose="05000000000000000000" pitchFamily="2" charset="2"/>
              </a:rPr>
              <a:t>When we have an app which is incorrectly implemented, Then the navigation will break. E.g. destroy method was missing in Component.js</a:t>
            </a:r>
          </a:p>
          <a:p>
            <a:pPr marL="342900" indent="-342900">
              <a:buAutoNum type="arabicPeriod"/>
            </a:pPr>
            <a:r>
              <a:rPr lang="en-US" dirty="0">
                <a:sym typeface="Wingdings" panose="05000000000000000000" pitchFamily="2" charset="2"/>
              </a:rPr>
              <a:t>Using the value of user defaults.</a:t>
            </a:r>
          </a:p>
          <a:p>
            <a:pPr marL="342900" indent="-342900">
              <a:buAutoNum type="arabicPeriod"/>
            </a:pPr>
            <a:r>
              <a:rPr lang="en-US" dirty="0">
                <a:sym typeface="Wingdings" panose="05000000000000000000" pitchFamily="2" charset="2"/>
              </a:rPr>
              <a:t>How to upload an App directly to the prod system to safeguard.</a:t>
            </a:r>
          </a:p>
          <a:p>
            <a:pPr marL="342900" indent="-342900">
              <a:buAutoNum type="arabicPeriod"/>
            </a:pPr>
            <a:r>
              <a:rPr lang="en-US" dirty="0"/>
              <a:t>Control default launchpad parameters to control the launching of </a:t>
            </a:r>
            <a:r>
              <a:rPr lang="en-US" dirty="0" err="1"/>
              <a:t>webgui</a:t>
            </a:r>
            <a:r>
              <a:rPr lang="en-US" dirty="0"/>
              <a:t> apps and also default themes for user</a:t>
            </a:r>
          </a:p>
          <a:p>
            <a:pPr lvl="1"/>
            <a:r>
              <a:rPr lang="en-US" dirty="0"/>
              <a:t>/UI2/FLP_SYS_CONF</a:t>
            </a:r>
          </a:p>
          <a:p>
            <a:pPr lvl="1"/>
            <a:r>
              <a:rPr lang="en-US" dirty="0"/>
              <a:t>raj.shettyhyd@gmail.com</a:t>
            </a:r>
          </a:p>
          <a:p>
            <a:pPr lvl="1"/>
            <a:endParaRPr lang="en-US" dirty="0"/>
          </a:p>
        </p:txBody>
      </p:sp>
    </p:spTree>
    <p:extLst>
      <p:ext uri="{BB962C8B-B14F-4D97-AF65-F5344CB8AC3E}">
        <p14:creationId xmlns:p14="http://schemas.microsoft.com/office/powerpoint/2010/main" val="2312342345"/>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17139</TotalTime>
  <Words>2160</Words>
  <Application>Microsoft Office PowerPoint</Application>
  <PresentationFormat>Widescreen</PresentationFormat>
  <Paragraphs>272</Paragraphs>
  <Slides>20</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Cooper Black</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Anubhav Oberoy</cp:lastModifiedBy>
  <cp:revision>1141</cp:revision>
  <dcterms:created xsi:type="dcterms:W3CDTF">2016-07-10T03:33:26Z</dcterms:created>
  <dcterms:modified xsi:type="dcterms:W3CDTF">2022-03-24T14:18:05Z</dcterms:modified>
</cp:coreProperties>
</file>

<file path=docProps/thumbnail.jpeg>
</file>